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28800425" cy="359997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004"/>
    <a:srgbClr val="997300"/>
    <a:srgbClr val="9E480E"/>
    <a:srgbClr val="70AD47"/>
    <a:srgbClr val="FFC000"/>
    <a:srgbClr val="ED7D31"/>
    <a:srgbClr val="61642B"/>
    <a:srgbClr val="3A3A1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574" autoAdjust="0"/>
    <p:restoredTop sz="94660"/>
  </p:normalViewPr>
  <p:slideViewPr>
    <p:cSldViewPr snapToGrid="0">
      <p:cViewPr>
        <p:scale>
          <a:sx n="33" d="100"/>
          <a:sy n="33" d="100"/>
        </p:scale>
        <p:origin x="72" y="-18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just">
              <a:defRPr sz="2400" b="0" i="0" u="none" strike="noStrike" kern="1200" spc="0" baseline="0">
                <a:solidFill>
                  <a:schemeClr val="tx1">
                    <a:lumMod val="65000"/>
                    <a:lumOff val="35000"/>
                  </a:schemeClr>
                </a:solidFill>
                <a:latin typeface="+mn-lt"/>
                <a:ea typeface="+mn-ea"/>
                <a:cs typeface="+mn-cs"/>
              </a:defRPr>
            </a:pPr>
            <a:r>
              <a:rPr lang="en-US" sz="2400" dirty="0">
                <a:solidFill>
                  <a:schemeClr val="bg1"/>
                </a:solidFill>
              </a:rPr>
              <a:t>25</a:t>
            </a:r>
            <a:r>
              <a:rPr lang="en-US" sz="2400" baseline="0" dirty="0">
                <a:solidFill>
                  <a:schemeClr val="bg1"/>
                </a:solidFill>
              </a:rPr>
              <a:t> GENEROS DISTRIBUIDOS EN DIFERENTES </a:t>
            </a:r>
          </a:p>
          <a:p>
            <a:pPr algn="just">
              <a:defRPr sz="2400"/>
            </a:pPr>
            <a:r>
              <a:rPr lang="en-US" sz="2400" baseline="0" dirty="0">
                <a:solidFill>
                  <a:schemeClr val="bg1"/>
                </a:solidFill>
              </a:rPr>
              <a:t>ECOSISTEMAS COLOMBIANOS:</a:t>
            </a:r>
            <a:endParaRPr lang="en-US" sz="2400" dirty="0">
              <a:solidFill>
                <a:schemeClr val="bg1"/>
              </a:solidFill>
            </a:endParaRPr>
          </a:p>
        </c:rich>
      </c:tx>
      <c:layout>
        <c:manualLayout>
          <c:xMode val="edge"/>
          <c:yMode val="edge"/>
          <c:x val="7.7154020890272235E-2"/>
          <c:y val="9.3242932463395309E-2"/>
        </c:manualLayout>
      </c:layout>
      <c:overlay val="0"/>
      <c:spPr>
        <a:noFill/>
        <a:ln>
          <a:noFill/>
        </a:ln>
        <a:effectLst/>
      </c:spPr>
      <c:txPr>
        <a:bodyPr rot="0" spcFirstLastPara="1" vertOverflow="ellipsis" vert="horz" wrap="square" anchor="ctr" anchorCtr="1"/>
        <a:lstStyle/>
        <a:p>
          <a:pPr algn="just">
            <a:defRPr sz="2400" b="0" i="0" u="none" strike="noStrike" kern="1200" spc="0" baseline="0">
              <a:solidFill>
                <a:schemeClr val="tx1">
                  <a:lumMod val="65000"/>
                  <a:lumOff val="35000"/>
                </a:schemeClr>
              </a:solidFill>
              <a:latin typeface="+mn-lt"/>
              <a:ea typeface="+mn-ea"/>
              <a:cs typeface="+mn-cs"/>
            </a:defRPr>
          </a:pPr>
          <a:endParaRPr lang="es-ES"/>
        </a:p>
      </c:txPr>
    </c:title>
    <c:autoTitleDeleted val="0"/>
    <c:plotArea>
      <c:layout>
        <c:manualLayout>
          <c:layoutTarget val="inner"/>
          <c:xMode val="edge"/>
          <c:yMode val="edge"/>
          <c:x val="0.11084486212454513"/>
          <c:y val="0.24352302184214486"/>
          <c:w val="0.46080969461095245"/>
          <c:h val="0.68040393314449343"/>
        </c:manualLayout>
      </c:layout>
      <c:doughnutChart>
        <c:varyColors val="1"/>
        <c:ser>
          <c:idx val="0"/>
          <c:order val="0"/>
          <c:tx>
            <c:strRef>
              <c:f>Hoja1!$B$1</c:f>
              <c:strCache>
                <c:ptCount val="1"/>
                <c:pt idx="0">
                  <c:v>Distribució</c:v>
                </c:pt>
              </c:strCache>
            </c:strRef>
          </c:tx>
          <c:spPr>
            <a:ln>
              <a:noFill/>
            </a:ln>
            <a:effectLst>
              <a:outerShdw blurRad="431800" sx="109000" sy="109000" algn="ctr" rotWithShape="0">
                <a:schemeClr val="bg1">
                  <a:alpha val="40000"/>
                </a:schemeClr>
              </a:outerShdw>
            </a:effectLst>
          </c:spPr>
          <c:dPt>
            <c:idx val="0"/>
            <c:bubble3D val="0"/>
            <c:spPr>
              <a:solidFill>
                <a:schemeClr val="accent2"/>
              </a:solidFill>
              <a:ln w="19050">
                <a:noFill/>
              </a:ln>
              <a:effectLst>
                <a:outerShdw blurRad="431800" sx="109000" sy="109000" algn="ctr" rotWithShape="0">
                  <a:schemeClr val="bg1">
                    <a:alpha val="40000"/>
                  </a:schemeClr>
                </a:outerShdw>
              </a:effectLst>
            </c:spPr>
            <c:extLst>
              <c:ext xmlns:c16="http://schemas.microsoft.com/office/drawing/2014/chart" uri="{C3380CC4-5D6E-409C-BE32-E72D297353CC}">
                <c16:uniqueId val="{00000003-F8DC-4D34-9B4B-B59794498482}"/>
              </c:ext>
            </c:extLst>
          </c:dPt>
          <c:dPt>
            <c:idx val="1"/>
            <c:bubble3D val="0"/>
            <c:spPr>
              <a:solidFill>
                <a:schemeClr val="accent4"/>
              </a:solidFill>
              <a:ln w="19050">
                <a:noFill/>
              </a:ln>
              <a:effectLst>
                <a:outerShdw blurRad="431800" sx="109000" sy="109000" algn="ctr" rotWithShape="0">
                  <a:schemeClr val="bg1">
                    <a:alpha val="40000"/>
                  </a:schemeClr>
                </a:outerShdw>
              </a:effectLst>
            </c:spPr>
            <c:extLst>
              <c:ext xmlns:c16="http://schemas.microsoft.com/office/drawing/2014/chart" uri="{C3380CC4-5D6E-409C-BE32-E72D297353CC}">
                <c16:uniqueId val="{00000003-A70E-4B56-B2BB-B274A41FF1A3}"/>
              </c:ext>
            </c:extLst>
          </c:dPt>
          <c:dPt>
            <c:idx val="2"/>
            <c:bubble3D val="0"/>
            <c:spPr>
              <a:solidFill>
                <a:schemeClr val="accent6"/>
              </a:solidFill>
              <a:ln w="19050">
                <a:noFill/>
              </a:ln>
              <a:effectLst>
                <a:outerShdw blurRad="431800" sx="109000" sy="109000" algn="ctr" rotWithShape="0">
                  <a:schemeClr val="bg1">
                    <a:alpha val="40000"/>
                  </a:schemeClr>
                </a:outerShdw>
              </a:effectLst>
            </c:spPr>
            <c:extLst>
              <c:ext xmlns:c16="http://schemas.microsoft.com/office/drawing/2014/chart" uri="{C3380CC4-5D6E-409C-BE32-E72D297353CC}">
                <c16:uniqueId val="{00000005-A70E-4B56-B2BB-B274A41FF1A3}"/>
              </c:ext>
            </c:extLst>
          </c:dPt>
          <c:dPt>
            <c:idx val="3"/>
            <c:bubble3D val="0"/>
            <c:spPr>
              <a:solidFill>
                <a:schemeClr val="accent2">
                  <a:lumMod val="60000"/>
                </a:schemeClr>
              </a:solidFill>
              <a:ln w="19050">
                <a:noFill/>
              </a:ln>
              <a:effectLst>
                <a:outerShdw blurRad="431800" sx="109000" sy="109000" algn="ctr" rotWithShape="0">
                  <a:schemeClr val="bg1">
                    <a:alpha val="40000"/>
                  </a:schemeClr>
                </a:outerShdw>
              </a:effectLst>
            </c:spPr>
            <c:extLst>
              <c:ext xmlns:c16="http://schemas.microsoft.com/office/drawing/2014/chart" uri="{C3380CC4-5D6E-409C-BE32-E72D297353CC}">
                <c16:uniqueId val="{00000007-A70E-4B56-B2BB-B274A41FF1A3}"/>
              </c:ext>
            </c:extLst>
          </c:dPt>
          <c:dPt>
            <c:idx val="4"/>
            <c:bubble3D val="0"/>
            <c:spPr>
              <a:solidFill>
                <a:schemeClr val="accent4">
                  <a:lumMod val="60000"/>
                </a:schemeClr>
              </a:solidFill>
              <a:ln w="19050">
                <a:noFill/>
              </a:ln>
              <a:effectLst>
                <a:outerShdw blurRad="431800" sx="109000" sy="109000" algn="ctr" rotWithShape="0">
                  <a:schemeClr val="bg1">
                    <a:alpha val="40000"/>
                  </a:schemeClr>
                </a:outerShdw>
              </a:effectLst>
            </c:spPr>
            <c:extLst>
              <c:ext xmlns:c16="http://schemas.microsoft.com/office/drawing/2014/chart" uri="{C3380CC4-5D6E-409C-BE32-E72D297353CC}">
                <c16:uniqueId val="{00000009-A70E-4B56-B2BB-B274A41FF1A3}"/>
              </c:ext>
            </c:extLst>
          </c:dPt>
          <c:dPt>
            <c:idx val="5"/>
            <c:bubble3D val="0"/>
            <c:spPr>
              <a:solidFill>
                <a:schemeClr val="accent5">
                  <a:lumMod val="50000"/>
                </a:schemeClr>
              </a:solidFill>
              <a:ln w="19050">
                <a:noFill/>
              </a:ln>
              <a:effectLst>
                <a:outerShdw blurRad="431800" sx="109000" sy="109000" algn="ctr" rotWithShape="0">
                  <a:schemeClr val="bg1">
                    <a:alpha val="40000"/>
                  </a:schemeClr>
                </a:outerShdw>
              </a:effectLst>
            </c:spPr>
            <c:extLst>
              <c:ext xmlns:c16="http://schemas.microsoft.com/office/drawing/2014/chart" uri="{C3380CC4-5D6E-409C-BE32-E72D297353CC}">
                <c16:uniqueId val="{00000002-F8DC-4D34-9B4B-B59794498482}"/>
              </c:ext>
            </c:extLst>
          </c:dPt>
          <c:dLbls>
            <c:dLbl>
              <c:idx val="0"/>
              <c:layout>
                <c:manualLayout>
                  <c:x val="4.3022404058062329E-3"/>
                  <c:y val="-5.5825384578941671E-2"/>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F8DC-4D34-9B4B-B59794498482}"/>
                </c:ext>
              </c:extLst>
            </c:dLbl>
            <c:dLbl>
              <c:idx val="5"/>
              <c:layout>
                <c:manualLayout>
                  <c:x val="-2.8681602705375236E-3"/>
                  <c:y val="-5.5825384578941671E-2"/>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2-F8DC-4D34-9B4B-B59794498482}"/>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s-ES"/>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Hoja1!$A$2:$A$7</c:f>
              <c:strCache>
                <c:ptCount val="6"/>
                <c:pt idx="0">
                  <c:v>Halobiomas</c:v>
                </c:pt>
                <c:pt idx="1">
                  <c:v>Helobiomas</c:v>
                </c:pt>
                <c:pt idx="2">
                  <c:v>Orobiomas</c:v>
                </c:pt>
                <c:pt idx="3">
                  <c:v>Pedobiomas</c:v>
                </c:pt>
                <c:pt idx="4">
                  <c:v>Zonobiomas</c:v>
                </c:pt>
                <c:pt idx="5">
                  <c:v>Biomas Insulares</c:v>
                </c:pt>
              </c:strCache>
            </c:strRef>
          </c:cat>
          <c:val>
            <c:numRef>
              <c:f>Hoja1!$B$2:$B$7</c:f>
              <c:numCache>
                <c:formatCode>0%</c:formatCode>
                <c:ptCount val="6"/>
                <c:pt idx="0">
                  <c:v>0.03</c:v>
                </c:pt>
                <c:pt idx="1">
                  <c:v>0.17</c:v>
                </c:pt>
                <c:pt idx="2">
                  <c:v>0.31</c:v>
                </c:pt>
                <c:pt idx="3">
                  <c:v>0.14000000000000001</c:v>
                </c:pt>
                <c:pt idx="4">
                  <c:v>0.32</c:v>
                </c:pt>
                <c:pt idx="5">
                  <c:v>0.03</c:v>
                </c:pt>
              </c:numCache>
            </c:numRef>
          </c:val>
          <c:extLst>
            <c:ext xmlns:c16="http://schemas.microsoft.com/office/drawing/2014/chart" uri="{C3380CC4-5D6E-409C-BE32-E72D297353CC}">
              <c16:uniqueId val="{00000000-F8DC-4D34-9B4B-B59794498482}"/>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r"/>
      <c:layout>
        <c:manualLayout>
          <c:xMode val="edge"/>
          <c:yMode val="edge"/>
          <c:x val="0.603283312566126"/>
          <c:y val="0.26457396981148501"/>
          <c:w val="0.34919591578494263"/>
          <c:h val="0.73342279938662081"/>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bg1"/>
              </a:solidFill>
              <a:latin typeface="+mn-lt"/>
              <a:ea typeface="+mn-ea"/>
              <a:cs typeface="+mn-cs"/>
            </a:defRPr>
          </a:pPr>
          <a:endParaRPr lang="es-E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image1.jpg>
</file>

<file path=ppt/media/image10.jpeg>
</file>

<file path=ppt/media/image11.jpeg>
</file>

<file path=ppt/media/image12.jpeg>
</file>

<file path=ppt/media/image13.jpeg>
</file>

<file path=ppt/media/image14.jpe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160032" y="5891626"/>
            <a:ext cx="24480361" cy="12533242"/>
          </a:xfrm>
        </p:spPr>
        <p:txBody>
          <a:bodyPr anchor="b"/>
          <a:lstStyle>
            <a:lvl1pPr algn="ctr">
              <a:defRPr sz="18898"/>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3600053" y="18908198"/>
            <a:ext cx="21600319" cy="8691601"/>
          </a:xfrm>
        </p:spPr>
        <p:txBody>
          <a:bodyPr/>
          <a:lstStyle>
            <a:lvl1pPr marL="0" indent="0" algn="ctr">
              <a:buNone/>
              <a:defRPr sz="7559"/>
            </a:lvl1pPr>
            <a:lvl2pPr marL="1440043" indent="0" algn="ctr">
              <a:buNone/>
              <a:defRPr sz="6299"/>
            </a:lvl2pPr>
            <a:lvl3pPr marL="2880086" indent="0" algn="ctr">
              <a:buNone/>
              <a:defRPr sz="5669"/>
            </a:lvl3pPr>
            <a:lvl4pPr marL="4320129" indent="0" algn="ctr">
              <a:buNone/>
              <a:defRPr sz="5040"/>
            </a:lvl4pPr>
            <a:lvl5pPr marL="5760171" indent="0" algn="ctr">
              <a:buNone/>
              <a:defRPr sz="5040"/>
            </a:lvl5pPr>
            <a:lvl6pPr marL="7200214" indent="0" algn="ctr">
              <a:buNone/>
              <a:defRPr sz="5040"/>
            </a:lvl6pPr>
            <a:lvl7pPr marL="8640257" indent="0" algn="ctr">
              <a:buNone/>
              <a:defRPr sz="5040"/>
            </a:lvl7pPr>
            <a:lvl8pPr marL="10080300" indent="0" algn="ctr">
              <a:buNone/>
              <a:defRPr sz="5040"/>
            </a:lvl8pPr>
            <a:lvl9pPr marL="11520343" indent="0" algn="ctr">
              <a:buNone/>
              <a:defRPr sz="504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7F9FAF9-F2E3-451B-B408-CC28C261B339}" type="datetimeFigureOut">
              <a:rPr lang="es-ES" smtClean="0"/>
              <a:t>20/11/2022</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2E072B01-2AFF-4708-B1A7-0A8D0650D439}" type="slidenum">
              <a:rPr lang="es-ES" smtClean="0"/>
              <a:t>‹Nº›</a:t>
            </a:fld>
            <a:endParaRPr lang="es-ES"/>
          </a:p>
        </p:txBody>
      </p:sp>
    </p:spTree>
    <p:extLst>
      <p:ext uri="{BB962C8B-B14F-4D97-AF65-F5344CB8AC3E}">
        <p14:creationId xmlns:p14="http://schemas.microsoft.com/office/powerpoint/2010/main" val="910626759"/>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80029" y="1916661"/>
            <a:ext cx="24840367" cy="6958285"/>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980029" y="9583264"/>
            <a:ext cx="24840367" cy="22841503"/>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980029" y="33366432"/>
            <a:ext cx="6480096" cy="1916653"/>
          </a:xfrm>
          <a:prstGeom prst="rect">
            <a:avLst/>
          </a:prstGeom>
        </p:spPr>
        <p:txBody>
          <a:bodyPr vert="horz" lIns="91440" tIns="45720" rIns="91440" bIns="45720" rtlCol="0" anchor="ctr"/>
          <a:lstStyle>
            <a:lvl1pPr algn="l">
              <a:defRPr sz="3780">
                <a:solidFill>
                  <a:schemeClr val="tx1">
                    <a:tint val="75000"/>
                  </a:schemeClr>
                </a:solidFill>
              </a:defRPr>
            </a:lvl1pPr>
          </a:lstStyle>
          <a:p>
            <a:fld id="{47F9FAF9-F2E3-451B-B408-CC28C261B339}" type="datetimeFigureOut">
              <a:rPr lang="es-ES" smtClean="0"/>
              <a:t>20/11/2022</a:t>
            </a:fld>
            <a:endParaRPr lang="es-ES"/>
          </a:p>
        </p:txBody>
      </p:sp>
      <p:sp>
        <p:nvSpPr>
          <p:cNvPr id="5" name="Footer Placeholder 4"/>
          <p:cNvSpPr>
            <a:spLocks noGrp="1"/>
          </p:cNvSpPr>
          <p:nvPr>
            <p:ph type="ftr" sz="quarter" idx="3"/>
          </p:nvPr>
        </p:nvSpPr>
        <p:spPr>
          <a:xfrm>
            <a:off x="9540141" y="33366432"/>
            <a:ext cx="9720143" cy="1916653"/>
          </a:xfrm>
          <a:prstGeom prst="rect">
            <a:avLst/>
          </a:prstGeom>
        </p:spPr>
        <p:txBody>
          <a:bodyPr vert="horz" lIns="91440" tIns="45720" rIns="91440" bIns="45720" rtlCol="0" anchor="ctr"/>
          <a:lstStyle>
            <a:lvl1pPr algn="ctr">
              <a:defRPr sz="3780">
                <a:solidFill>
                  <a:schemeClr val="tx1">
                    <a:tint val="75000"/>
                  </a:schemeClr>
                </a:solidFill>
              </a:defRPr>
            </a:lvl1pPr>
          </a:lstStyle>
          <a:p>
            <a:endParaRPr lang="es-ES"/>
          </a:p>
        </p:txBody>
      </p:sp>
      <p:sp>
        <p:nvSpPr>
          <p:cNvPr id="6" name="Slide Number Placeholder 5"/>
          <p:cNvSpPr>
            <a:spLocks noGrp="1"/>
          </p:cNvSpPr>
          <p:nvPr>
            <p:ph type="sldNum" sz="quarter" idx="4"/>
          </p:nvPr>
        </p:nvSpPr>
        <p:spPr>
          <a:xfrm>
            <a:off x="20340300" y="33366432"/>
            <a:ext cx="6480096" cy="1916653"/>
          </a:xfrm>
          <a:prstGeom prst="rect">
            <a:avLst/>
          </a:prstGeom>
        </p:spPr>
        <p:txBody>
          <a:bodyPr vert="horz" lIns="91440" tIns="45720" rIns="91440" bIns="45720" rtlCol="0" anchor="ctr"/>
          <a:lstStyle>
            <a:lvl1pPr algn="r">
              <a:defRPr sz="3780">
                <a:solidFill>
                  <a:schemeClr val="tx1">
                    <a:tint val="75000"/>
                  </a:schemeClr>
                </a:solidFill>
              </a:defRPr>
            </a:lvl1pPr>
          </a:lstStyle>
          <a:p>
            <a:fld id="{2E072B01-2AFF-4708-B1A7-0A8D0650D439}" type="slidenum">
              <a:rPr lang="es-ES" smtClean="0"/>
              <a:t>‹Nº›</a:t>
            </a:fld>
            <a:endParaRPr lang="es-ES"/>
          </a:p>
        </p:txBody>
      </p:sp>
    </p:spTree>
    <p:extLst>
      <p:ext uri="{BB962C8B-B14F-4D97-AF65-F5344CB8AC3E}">
        <p14:creationId xmlns:p14="http://schemas.microsoft.com/office/powerpoint/2010/main" val="3942009692"/>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2880086" rtl="0" eaLnBrk="1" latinLnBrk="0" hangingPunct="1">
        <a:lnSpc>
          <a:spcPct val="90000"/>
        </a:lnSpc>
        <a:spcBef>
          <a:spcPct val="0"/>
        </a:spcBef>
        <a:buNone/>
        <a:defRPr sz="13859" kern="1200">
          <a:solidFill>
            <a:schemeClr val="tx1"/>
          </a:solidFill>
          <a:latin typeface="+mj-lt"/>
          <a:ea typeface="+mj-ea"/>
          <a:cs typeface="+mj-cs"/>
        </a:defRPr>
      </a:lvl1pPr>
    </p:titleStyle>
    <p:bodyStyle>
      <a:lvl1pPr marL="720021" indent="-720021" algn="l" defTabSz="2880086" rtl="0" eaLnBrk="1" latinLnBrk="0" hangingPunct="1">
        <a:lnSpc>
          <a:spcPct val="90000"/>
        </a:lnSpc>
        <a:spcBef>
          <a:spcPts val="3150"/>
        </a:spcBef>
        <a:buFont typeface="Arial" panose="020B0604020202020204" pitchFamily="34" charset="0"/>
        <a:buChar char="•"/>
        <a:defRPr sz="8819" kern="1200">
          <a:solidFill>
            <a:schemeClr val="tx1"/>
          </a:solidFill>
          <a:latin typeface="+mn-lt"/>
          <a:ea typeface="+mn-ea"/>
          <a:cs typeface="+mn-cs"/>
        </a:defRPr>
      </a:lvl1pPr>
      <a:lvl2pPr marL="2160064" indent="-720021" algn="l" defTabSz="2880086" rtl="0" eaLnBrk="1" latinLnBrk="0" hangingPunct="1">
        <a:lnSpc>
          <a:spcPct val="90000"/>
        </a:lnSpc>
        <a:spcBef>
          <a:spcPts val="1575"/>
        </a:spcBef>
        <a:buFont typeface="Arial" panose="020B0604020202020204" pitchFamily="34" charset="0"/>
        <a:buChar char="•"/>
        <a:defRPr sz="7559" kern="1200">
          <a:solidFill>
            <a:schemeClr val="tx1"/>
          </a:solidFill>
          <a:latin typeface="+mn-lt"/>
          <a:ea typeface="+mn-ea"/>
          <a:cs typeface="+mn-cs"/>
        </a:defRPr>
      </a:lvl2pPr>
      <a:lvl3pPr marL="3600107" indent="-720021" algn="l" defTabSz="2880086" rtl="0" eaLnBrk="1" latinLnBrk="0" hangingPunct="1">
        <a:lnSpc>
          <a:spcPct val="90000"/>
        </a:lnSpc>
        <a:spcBef>
          <a:spcPts val="1575"/>
        </a:spcBef>
        <a:buFont typeface="Arial" panose="020B0604020202020204" pitchFamily="34" charset="0"/>
        <a:buChar char="•"/>
        <a:defRPr sz="6299" kern="1200">
          <a:solidFill>
            <a:schemeClr val="tx1"/>
          </a:solidFill>
          <a:latin typeface="+mn-lt"/>
          <a:ea typeface="+mn-ea"/>
          <a:cs typeface="+mn-cs"/>
        </a:defRPr>
      </a:lvl3pPr>
      <a:lvl4pPr marL="5040150" indent="-720021" algn="l" defTabSz="2880086" rtl="0" eaLnBrk="1" latinLnBrk="0" hangingPunct="1">
        <a:lnSpc>
          <a:spcPct val="90000"/>
        </a:lnSpc>
        <a:spcBef>
          <a:spcPts val="1575"/>
        </a:spcBef>
        <a:buFont typeface="Arial" panose="020B0604020202020204" pitchFamily="34" charset="0"/>
        <a:buChar char="•"/>
        <a:defRPr sz="5669" kern="1200">
          <a:solidFill>
            <a:schemeClr val="tx1"/>
          </a:solidFill>
          <a:latin typeface="+mn-lt"/>
          <a:ea typeface="+mn-ea"/>
          <a:cs typeface="+mn-cs"/>
        </a:defRPr>
      </a:lvl4pPr>
      <a:lvl5pPr marL="6480193" indent="-720021" algn="l" defTabSz="2880086" rtl="0" eaLnBrk="1" latinLnBrk="0" hangingPunct="1">
        <a:lnSpc>
          <a:spcPct val="90000"/>
        </a:lnSpc>
        <a:spcBef>
          <a:spcPts val="1575"/>
        </a:spcBef>
        <a:buFont typeface="Arial" panose="020B0604020202020204" pitchFamily="34" charset="0"/>
        <a:buChar char="•"/>
        <a:defRPr sz="5669" kern="1200">
          <a:solidFill>
            <a:schemeClr val="tx1"/>
          </a:solidFill>
          <a:latin typeface="+mn-lt"/>
          <a:ea typeface="+mn-ea"/>
          <a:cs typeface="+mn-cs"/>
        </a:defRPr>
      </a:lvl5pPr>
      <a:lvl6pPr marL="7920236" indent="-720021" algn="l" defTabSz="2880086" rtl="0" eaLnBrk="1" latinLnBrk="0" hangingPunct="1">
        <a:lnSpc>
          <a:spcPct val="90000"/>
        </a:lnSpc>
        <a:spcBef>
          <a:spcPts val="1575"/>
        </a:spcBef>
        <a:buFont typeface="Arial" panose="020B0604020202020204" pitchFamily="34" charset="0"/>
        <a:buChar char="•"/>
        <a:defRPr sz="5669" kern="1200">
          <a:solidFill>
            <a:schemeClr val="tx1"/>
          </a:solidFill>
          <a:latin typeface="+mn-lt"/>
          <a:ea typeface="+mn-ea"/>
          <a:cs typeface="+mn-cs"/>
        </a:defRPr>
      </a:lvl6pPr>
      <a:lvl7pPr marL="9360278" indent="-720021" algn="l" defTabSz="2880086" rtl="0" eaLnBrk="1" latinLnBrk="0" hangingPunct="1">
        <a:lnSpc>
          <a:spcPct val="90000"/>
        </a:lnSpc>
        <a:spcBef>
          <a:spcPts val="1575"/>
        </a:spcBef>
        <a:buFont typeface="Arial" panose="020B0604020202020204" pitchFamily="34" charset="0"/>
        <a:buChar char="•"/>
        <a:defRPr sz="5669" kern="1200">
          <a:solidFill>
            <a:schemeClr val="tx1"/>
          </a:solidFill>
          <a:latin typeface="+mn-lt"/>
          <a:ea typeface="+mn-ea"/>
          <a:cs typeface="+mn-cs"/>
        </a:defRPr>
      </a:lvl7pPr>
      <a:lvl8pPr marL="10800321" indent="-720021" algn="l" defTabSz="2880086" rtl="0" eaLnBrk="1" latinLnBrk="0" hangingPunct="1">
        <a:lnSpc>
          <a:spcPct val="90000"/>
        </a:lnSpc>
        <a:spcBef>
          <a:spcPts val="1575"/>
        </a:spcBef>
        <a:buFont typeface="Arial" panose="020B0604020202020204" pitchFamily="34" charset="0"/>
        <a:buChar char="•"/>
        <a:defRPr sz="5669" kern="1200">
          <a:solidFill>
            <a:schemeClr val="tx1"/>
          </a:solidFill>
          <a:latin typeface="+mn-lt"/>
          <a:ea typeface="+mn-ea"/>
          <a:cs typeface="+mn-cs"/>
        </a:defRPr>
      </a:lvl8pPr>
      <a:lvl9pPr marL="12240364" indent="-720021" algn="l" defTabSz="2880086" rtl="0" eaLnBrk="1" latinLnBrk="0" hangingPunct="1">
        <a:lnSpc>
          <a:spcPct val="90000"/>
        </a:lnSpc>
        <a:spcBef>
          <a:spcPts val="1575"/>
        </a:spcBef>
        <a:buFont typeface="Arial" panose="020B0604020202020204" pitchFamily="34" charset="0"/>
        <a:buChar char="•"/>
        <a:defRPr sz="5669" kern="1200">
          <a:solidFill>
            <a:schemeClr val="tx1"/>
          </a:solidFill>
          <a:latin typeface="+mn-lt"/>
          <a:ea typeface="+mn-ea"/>
          <a:cs typeface="+mn-cs"/>
        </a:defRPr>
      </a:lvl9pPr>
    </p:bodyStyle>
    <p:otherStyle>
      <a:defPPr>
        <a:defRPr lang="en-US"/>
      </a:defPPr>
      <a:lvl1pPr marL="0" algn="l" defTabSz="2880086" rtl="0" eaLnBrk="1" latinLnBrk="0" hangingPunct="1">
        <a:defRPr sz="5669" kern="1200">
          <a:solidFill>
            <a:schemeClr val="tx1"/>
          </a:solidFill>
          <a:latin typeface="+mn-lt"/>
          <a:ea typeface="+mn-ea"/>
          <a:cs typeface="+mn-cs"/>
        </a:defRPr>
      </a:lvl1pPr>
      <a:lvl2pPr marL="1440043" algn="l" defTabSz="2880086" rtl="0" eaLnBrk="1" latinLnBrk="0" hangingPunct="1">
        <a:defRPr sz="5669" kern="1200">
          <a:solidFill>
            <a:schemeClr val="tx1"/>
          </a:solidFill>
          <a:latin typeface="+mn-lt"/>
          <a:ea typeface="+mn-ea"/>
          <a:cs typeface="+mn-cs"/>
        </a:defRPr>
      </a:lvl2pPr>
      <a:lvl3pPr marL="2880086" algn="l" defTabSz="2880086" rtl="0" eaLnBrk="1" latinLnBrk="0" hangingPunct="1">
        <a:defRPr sz="5669" kern="1200">
          <a:solidFill>
            <a:schemeClr val="tx1"/>
          </a:solidFill>
          <a:latin typeface="+mn-lt"/>
          <a:ea typeface="+mn-ea"/>
          <a:cs typeface="+mn-cs"/>
        </a:defRPr>
      </a:lvl3pPr>
      <a:lvl4pPr marL="4320129" algn="l" defTabSz="2880086" rtl="0" eaLnBrk="1" latinLnBrk="0" hangingPunct="1">
        <a:defRPr sz="5669" kern="1200">
          <a:solidFill>
            <a:schemeClr val="tx1"/>
          </a:solidFill>
          <a:latin typeface="+mn-lt"/>
          <a:ea typeface="+mn-ea"/>
          <a:cs typeface="+mn-cs"/>
        </a:defRPr>
      </a:lvl4pPr>
      <a:lvl5pPr marL="5760171" algn="l" defTabSz="2880086" rtl="0" eaLnBrk="1" latinLnBrk="0" hangingPunct="1">
        <a:defRPr sz="5669" kern="1200">
          <a:solidFill>
            <a:schemeClr val="tx1"/>
          </a:solidFill>
          <a:latin typeface="+mn-lt"/>
          <a:ea typeface="+mn-ea"/>
          <a:cs typeface="+mn-cs"/>
        </a:defRPr>
      </a:lvl5pPr>
      <a:lvl6pPr marL="7200214" algn="l" defTabSz="2880086" rtl="0" eaLnBrk="1" latinLnBrk="0" hangingPunct="1">
        <a:defRPr sz="5669" kern="1200">
          <a:solidFill>
            <a:schemeClr val="tx1"/>
          </a:solidFill>
          <a:latin typeface="+mn-lt"/>
          <a:ea typeface="+mn-ea"/>
          <a:cs typeface="+mn-cs"/>
        </a:defRPr>
      </a:lvl6pPr>
      <a:lvl7pPr marL="8640257" algn="l" defTabSz="2880086" rtl="0" eaLnBrk="1" latinLnBrk="0" hangingPunct="1">
        <a:defRPr sz="5669" kern="1200">
          <a:solidFill>
            <a:schemeClr val="tx1"/>
          </a:solidFill>
          <a:latin typeface="+mn-lt"/>
          <a:ea typeface="+mn-ea"/>
          <a:cs typeface="+mn-cs"/>
        </a:defRPr>
      </a:lvl7pPr>
      <a:lvl8pPr marL="10080300" algn="l" defTabSz="2880086" rtl="0" eaLnBrk="1" latinLnBrk="0" hangingPunct="1">
        <a:defRPr sz="5669" kern="1200">
          <a:solidFill>
            <a:schemeClr val="tx1"/>
          </a:solidFill>
          <a:latin typeface="+mn-lt"/>
          <a:ea typeface="+mn-ea"/>
          <a:cs typeface="+mn-cs"/>
        </a:defRPr>
      </a:lvl8pPr>
      <a:lvl9pPr marL="11520343" algn="l" defTabSz="2880086" rtl="0" eaLnBrk="1" latinLnBrk="0" hangingPunct="1">
        <a:defRPr sz="566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jpeg"/><Relationship Id="rId13" Type="http://schemas.openxmlformats.org/officeDocument/2006/relationships/chart" Target="../charts/chart1.xml"/><Relationship Id="rId18" Type="http://schemas.openxmlformats.org/officeDocument/2006/relationships/image" Target="../media/image11.jpeg"/><Relationship Id="rId3" Type="http://schemas.openxmlformats.org/officeDocument/2006/relationships/hyperlink" Target="mailto:Juliand.garciam@uqvirtual.edu.co" TargetMode="External"/><Relationship Id="rId21" Type="http://schemas.openxmlformats.org/officeDocument/2006/relationships/image" Target="../media/image14.jpeg"/><Relationship Id="rId7" Type="http://schemas.microsoft.com/office/2007/relationships/hdphoto" Target="../media/hdphoto1.wdp"/><Relationship Id="rId12" Type="http://schemas.openxmlformats.org/officeDocument/2006/relationships/image" Target="../media/image7.png"/><Relationship Id="rId17" Type="http://schemas.openxmlformats.org/officeDocument/2006/relationships/image" Target="../media/image10.jpeg"/><Relationship Id="rId2" Type="http://schemas.openxmlformats.org/officeDocument/2006/relationships/image" Target="../media/image1.jpg"/><Relationship Id="rId16" Type="http://schemas.microsoft.com/office/2007/relationships/hdphoto" Target="../media/hdphoto2.wdp"/><Relationship Id="rId20"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hyperlink" Target="https://doi.org/10.1371/journal.pone.0259379" TargetMode="External"/><Relationship Id="rId24" Type="http://schemas.openxmlformats.org/officeDocument/2006/relationships/image" Target="../media/image16.png"/><Relationship Id="rId5" Type="http://schemas.openxmlformats.org/officeDocument/2006/relationships/image" Target="../media/image2.png"/><Relationship Id="rId15" Type="http://schemas.openxmlformats.org/officeDocument/2006/relationships/image" Target="../media/image9.png"/><Relationship Id="rId23" Type="http://schemas.microsoft.com/office/2007/relationships/hdphoto" Target="../media/hdphoto3.wdp"/><Relationship Id="rId10" Type="http://schemas.openxmlformats.org/officeDocument/2006/relationships/image" Target="../media/image6.png"/><Relationship Id="rId19" Type="http://schemas.openxmlformats.org/officeDocument/2006/relationships/image" Target="../media/image12.jpeg"/><Relationship Id="rId4" Type="http://schemas.openxmlformats.org/officeDocument/2006/relationships/hyperlink" Target="mailto:Jhonattand.carvajalg@uqvirtual.edu.co" TargetMode="External"/><Relationship Id="rId9" Type="http://schemas.openxmlformats.org/officeDocument/2006/relationships/image" Target="../media/image5.png"/><Relationship Id="rId14" Type="http://schemas.openxmlformats.org/officeDocument/2006/relationships/image" Target="../media/image8.png"/><Relationship Id="rId22"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42D5F899-F25D-466A-87FE-89EDD11B17CE}"/>
              </a:ext>
            </a:extLst>
          </p:cNvPr>
          <p:cNvPicPr>
            <a:picLocks noChangeAspect="1"/>
          </p:cNvPicPr>
          <p:nvPr/>
        </p:nvPicPr>
        <p:blipFill rotWithShape="1">
          <a:blip r:embed="rId2">
            <a:extLst>
              <a:ext uri="{28A0092B-C50C-407E-A947-70E740481C1C}">
                <a14:useLocalDpi xmlns:a14="http://schemas.microsoft.com/office/drawing/2010/main" val="0"/>
              </a:ext>
            </a:extLst>
          </a:blip>
          <a:srcRect t="12160" b="6369"/>
          <a:stretch/>
        </p:blipFill>
        <p:spPr>
          <a:xfrm flipH="1">
            <a:off x="0" y="0"/>
            <a:ext cx="28812653" cy="35999738"/>
          </a:xfrm>
          <a:prstGeom prst="rect">
            <a:avLst/>
          </a:prstGeom>
        </p:spPr>
      </p:pic>
      <p:sp>
        <p:nvSpPr>
          <p:cNvPr id="8" name="Rectángulo 7">
            <a:extLst>
              <a:ext uri="{FF2B5EF4-FFF2-40B4-BE49-F238E27FC236}">
                <a16:creationId xmlns:a16="http://schemas.microsoft.com/office/drawing/2014/main" id="{1C13DCFE-43FB-4891-A069-B873A47737EE}"/>
              </a:ext>
            </a:extLst>
          </p:cNvPr>
          <p:cNvSpPr/>
          <p:nvPr/>
        </p:nvSpPr>
        <p:spPr>
          <a:xfrm>
            <a:off x="989233" y="608551"/>
            <a:ext cx="26802004" cy="34782636"/>
          </a:xfrm>
          <a:prstGeom prst="rect">
            <a:avLst/>
          </a:prstGeom>
          <a:solidFill>
            <a:schemeClr val="tx1">
              <a:alpha val="19000"/>
            </a:schemeClr>
          </a:solidFill>
          <a:ln>
            <a:noFill/>
          </a:ln>
          <a:effectLst>
            <a:outerShdw blurRad="254000" dist="50800" dir="5700000" algn="ctr" rotWithShape="0">
              <a:srgbClr val="000000">
                <a:alpha val="43137"/>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a:latin typeface="Arial" panose="020B0604020202020204" pitchFamily="34" charset="0"/>
              <a:cs typeface="Arial" panose="020B0604020202020204" pitchFamily="34" charset="0"/>
            </a:endParaRPr>
          </a:p>
        </p:txBody>
      </p:sp>
      <p:sp>
        <p:nvSpPr>
          <p:cNvPr id="12" name="CuadroTexto 11">
            <a:extLst>
              <a:ext uri="{FF2B5EF4-FFF2-40B4-BE49-F238E27FC236}">
                <a16:creationId xmlns:a16="http://schemas.microsoft.com/office/drawing/2014/main" id="{EA1E128C-10CC-4B6A-A007-A8A5161795B6}"/>
              </a:ext>
            </a:extLst>
          </p:cNvPr>
          <p:cNvSpPr txBox="1"/>
          <p:nvPr/>
        </p:nvSpPr>
        <p:spPr>
          <a:xfrm>
            <a:off x="1494191" y="828978"/>
            <a:ext cx="25812042" cy="2144305"/>
          </a:xfrm>
          <a:prstGeom prst="rect">
            <a:avLst/>
          </a:prstGeom>
          <a:noFill/>
          <a:ln>
            <a:noFill/>
          </a:ln>
        </p:spPr>
        <p:txBody>
          <a:bodyPr wrap="square" rtlCol="0">
            <a:spAutoFit/>
          </a:bodyPr>
          <a:lstStyle/>
          <a:p>
            <a:pPr algn="ctr"/>
            <a:r>
              <a:rPr lang="es-ES" sz="6667" b="1" u="sng" dirty="0">
                <a:solidFill>
                  <a:schemeClr val="bg1"/>
                </a:solidFill>
                <a:latin typeface="Lora" pitchFamily="2" charset="0"/>
                <a:cs typeface="Times New Roman" panose="02020603050405020304" pitchFamily="18" charset="0"/>
              </a:rPr>
              <a:t>UNA LUZ INTERMITENTE: Lampiridae: una familia bioindicadora que se encuentra en peligro de extinción</a:t>
            </a:r>
          </a:p>
        </p:txBody>
      </p:sp>
      <p:sp>
        <p:nvSpPr>
          <p:cNvPr id="14" name="Rectángulo 13">
            <a:extLst>
              <a:ext uri="{FF2B5EF4-FFF2-40B4-BE49-F238E27FC236}">
                <a16:creationId xmlns:a16="http://schemas.microsoft.com/office/drawing/2014/main" id="{39809196-1123-4DA4-BBCF-919F7C6BE7AC}"/>
              </a:ext>
            </a:extLst>
          </p:cNvPr>
          <p:cNvSpPr/>
          <p:nvPr/>
        </p:nvSpPr>
        <p:spPr>
          <a:xfrm>
            <a:off x="1494191" y="18615195"/>
            <a:ext cx="12713214" cy="6045155"/>
          </a:xfrm>
          <a:prstGeom prst="rect">
            <a:avLst/>
          </a:prstGeom>
          <a:solidFill>
            <a:schemeClr val="tx1">
              <a:alpha val="19000"/>
            </a:schemeClr>
          </a:solidFill>
          <a:ln>
            <a:solidFill>
              <a:schemeClr val="accent6">
                <a:lumMod val="40000"/>
                <a:lumOff val="60000"/>
              </a:schemeClr>
            </a:solidFill>
          </a:ln>
          <a:effectLst>
            <a:outerShdw blurRad="254000" dist="50800" dir="5700000" algn="ctr" rotWithShape="0">
              <a:srgbClr val="000000">
                <a:alpha val="43137"/>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dirty="0">
              <a:latin typeface="Arial" panose="020B0604020202020204" pitchFamily="34" charset="0"/>
              <a:cs typeface="Arial" panose="020B0604020202020204" pitchFamily="34" charset="0"/>
            </a:endParaRPr>
          </a:p>
        </p:txBody>
      </p:sp>
      <p:sp>
        <p:nvSpPr>
          <p:cNvPr id="17" name="Rectángulo 16">
            <a:extLst>
              <a:ext uri="{FF2B5EF4-FFF2-40B4-BE49-F238E27FC236}">
                <a16:creationId xmlns:a16="http://schemas.microsoft.com/office/drawing/2014/main" id="{C72F8AC4-B0D6-4FA7-B978-FF9E071DE952}"/>
              </a:ext>
            </a:extLst>
          </p:cNvPr>
          <p:cNvSpPr/>
          <p:nvPr/>
        </p:nvSpPr>
        <p:spPr>
          <a:xfrm>
            <a:off x="14501808" y="9559017"/>
            <a:ext cx="12713212" cy="20711612"/>
          </a:xfrm>
          <a:prstGeom prst="rect">
            <a:avLst/>
          </a:prstGeom>
          <a:solidFill>
            <a:schemeClr val="tx1">
              <a:alpha val="19000"/>
            </a:schemeClr>
          </a:solidFill>
          <a:ln>
            <a:solidFill>
              <a:schemeClr val="accent6">
                <a:lumMod val="40000"/>
                <a:lumOff val="60000"/>
              </a:schemeClr>
            </a:solidFill>
          </a:ln>
          <a:effectLst>
            <a:outerShdw blurRad="254000" dist="50800" dir="5700000" algn="ctr" rotWithShape="0">
              <a:srgbClr val="000000">
                <a:alpha val="43137"/>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dirty="0">
              <a:latin typeface="Arial" panose="020B0604020202020204" pitchFamily="34" charset="0"/>
              <a:cs typeface="Arial" panose="020B0604020202020204" pitchFamily="34" charset="0"/>
            </a:endParaRPr>
          </a:p>
        </p:txBody>
      </p:sp>
      <p:sp>
        <p:nvSpPr>
          <p:cNvPr id="18" name="Rectángulo 17">
            <a:extLst>
              <a:ext uri="{FF2B5EF4-FFF2-40B4-BE49-F238E27FC236}">
                <a16:creationId xmlns:a16="http://schemas.microsoft.com/office/drawing/2014/main" id="{DCD6E7F9-B414-4DD7-B0FB-12BC7772AC83}"/>
              </a:ext>
            </a:extLst>
          </p:cNvPr>
          <p:cNvSpPr/>
          <p:nvPr/>
        </p:nvSpPr>
        <p:spPr>
          <a:xfrm>
            <a:off x="1454926" y="25268900"/>
            <a:ext cx="12713211" cy="4926367"/>
          </a:xfrm>
          <a:prstGeom prst="rect">
            <a:avLst/>
          </a:prstGeom>
          <a:solidFill>
            <a:schemeClr val="tx1">
              <a:alpha val="19000"/>
            </a:schemeClr>
          </a:solidFill>
          <a:ln>
            <a:solidFill>
              <a:schemeClr val="accent6">
                <a:lumMod val="40000"/>
                <a:lumOff val="60000"/>
              </a:schemeClr>
            </a:solidFill>
          </a:ln>
          <a:effectLst>
            <a:outerShdw blurRad="254000" dist="50800" dir="5700000" algn="ctr" rotWithShape="0">
              <a:srgbClr val="000000">
                <a:alpha val="43137"/>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a:latin typeface="Arial" panose="020B0604020202020204" pitchFamily="34" charset="0"/>
              <a:cs typeface="Arial" panose="020B0604020202020204" pitchFamily="34" charset="0"/>
            </a:endParaRPr>
          </a:p>
        </p:txBody>
      </p:sp>
      <p:sp>
        <p:nvSpPr>
          <p:cNvPr id="24" name="CuadroTexto 23">
            <a:extLst>
              <a:ext uri="{FF2B5EF4-FFF2-40B4-BE49-F238E27FC236}">
                <a16:creationId xmlns:a16="http://schemas.microsoft.com/office/drawing/2014/main" id="{33AF5B0C-0781-4373-9F0D-43A73BB03673}"/>
              </a:ext>
            </a:extLst>
          </p:cNvPr>
          <p:cNvSpPr txBox="1"/>
          <p:nvPr/>
        </p:nvSpPr>
        <p:spPr>
          <a:xfrm>
            <a:off x="999210" y="3326664"/>
            <a:ext cx="26802004" cy="2075696"/>
          </a:xfrm>
          <a:prstGeom prst="rect">
            <a:avLst/>
          </a:prstGeom>
          <a:noFill/>
        </p:spPr>
        <p:txBody>
          <a:bodyPr wrap="square" rtlCol="0">
            <a:spAutoFit/>
          </a:bodyPr>
          <a:lstStyle/>
          <a:p>
            <a:pPr algn="ctr"/>
            <a:r>
              <a:rPr lang="es-ES" sz="4444" dirty="0">
                <a:solidFill>
                  <a:schemeClr val="bg1"/>
                </a:solidFill>
                <a:latin typeface="Lora" pitchFamily="2" charset="0"/>
                <a:cs typeface="Times New Roman" panose="02020603050405020304" pitchFamily="18" charset="0"/>
              </a:rPr>
              <a:t>Julian David Garcia Mondragón &amp; Jhonattan David Carvajal </a:t>
            </a:r>
            <a:endParaRPr lang="es-ES" sz="4444" dirty="0">
              <a:solidFill>
                <a:srgbClr val="F7F004"/>
              </a:solidFill>
              <a:latin typeface="Lora" pitchFamily="2" charset="0"/>
              <a:cs typeface="Times New Roman" panose="02020603050405020304" pitchFamily="18" charset="0"/>
            </a:endParaRPr>
          </a:p>
          <a:p>
            <a:pPr algn="ctr"/>
            <a:r>
              <a:rPr lang="es-CO" sz="4444" dirty="0">
                <a:solidFill>
                  <a:schemeClr val="bg1"/>
                </a:solidFill>
                <a:latin typeface="Arial" panose="020B0604020202020204" pitchFamily="34" charset="0"/>
                <a:cs typeface="Arial" panose="020B0604020202020204" pitchFamily="34" charset="0"/>
              </a:rPr>
              <a:t>Universidad del Quindío, Programa de Biología</a:t>
            </a:r>
          </a:p>
          <a:p>
            <a:pPr algn="ctr"/>
            <a:r>
              <a:rPr lang="es-ES" sz="3600" dirty="0">
                <a:solidFill>
                  <a:srgbClr val="F7F004"/>
                </a:solidFill>
                <a:latin typeface="Lora" pitchFamily="2" charset="0"/>
                <a:cs typeface="Times New Roman" panose="02020603050405020304" pitchFamily="18" charset="0"/>
                <a:hlinkClick r:id="rId3">
                  <a:extLst>
                    <a:ext uri="{A12FA001-AC4F-418D-AE19-62706E023703}">
                      <ahyp:hlinkClr xmlns:ahyp="http://schemas.microsoft.com/office/drawing/2018/hyperlinkcolor" val="tx"/>
                    </a:ext>
                  </a:extLst>
                </a:hlinkClick>
              </a:rPr>
              <a:t>Juliand.garciam@uqvirtual.edu.co</a:t>
            </a:r>
            <a:r>
              <a:rPr lang="es-ES" sz="3600" dirty="0">
                <a:solidFill>
                  <a:srgbClr val="F7F004"/>
                </a:solidFill>
                <a:latin typeface="Lora" pitchFamily="2" charset="0"/>
                <a:cs typeface="Times New Roman" panose="02020603050405020304" pitchFamily="18" charset="0"/>
              </a:rPr>
              <a:t> – </a:t>
            </a:r>
            <a:r>
              <a:rPr lang="es-ES" sz="3600" dirty="0">
                <a:solidFill>
                  <a:srgbClr val="F7F004"/>
                </a:solidFill>
                <a:latin typeface="Lora" pitchFamily="2" charset="0"/>
                <a:cs typeface="Times New Roman" panose="02020603050405020304" pitchFamily="18" charset="0"/>
                <a:hlinkClick r:id="rId4">
                  <a:extLst>
                    <a:ext uri="{A12FA001-AC4F-418D-AE19-62706E023703}">
                      <ahyp:hlinkClr xmlns:ahyp="http://schemas.microsoft.com/office/drawing/2018/hyperlinkcolor" val="tx"/>
                    </a:ext>
                  </a:extLst>
                </a:hlinkClick>
              </a:rPr>
              <a:t>Jhonattand.carvajalg@uqvirtual.edu.co</a:t>
            </a:r>
            <a:endParaRPr lang="es-CO" sz="3600" dirty="0">
              <a:solidFill>
                <a:schemeClr val="bg1"/>
              </a:solidFill>
              <a:latin typeface="Arial" panose="020B0604020202020204" pitchFamily="34" charset="0"/>
              <a:cs typeface="Arial" panose="020B0604020202020204" pitchFamily="34" charset="0"/>
            </a:endParaRPr>
          </a:p>
        </p:txBody>
      </p:sp>
      <p:grpSp>
        <p:nvGrpSpPr>
          <p:cNvPr id="36" name="Grupo 35">
            <a:extLst>
              <a:ext uri="{FF2B5EF4-FFF2-40B4-BE49-F238E27FC236}">
                <a16:creationId xmlns:a16="http://schemas.microsoft.com/office/drawing/2014/main" id="{84402EFF-A6A9-49A3-9482-5CAB07DDAFE2}"/>
              </a:ext>
            </a:extLst>
          </p:cNvPr>
          <p:cNvGrpSpPr/>
          <p:nvPr/>
        </p:nvGrpSpPr>
        <p:grpSpPr>
          <a:xfrm>
            <a:off x="1494191" y="6321847"/>
            <a:ext cx="12713214" cy="12048064"/>
            <a:chOff x="1494191" y="6321847"/>
            <a:chExt cx="12713214" cy="11446800"/>
          </a:xfrm>
        </p:grpSpPr>
        <p:sp>
          <p:nvSpPr>
            <p:cNvPr id="13" name="Rectángulo 12">
              <a:extLst>
                <a:ext uri="{FF2B5EF4-FFF2-40B4-BE49-F238E27FC236}">
                  <a16:creationId xmlns:a16="http://schemas.microsoft.com/office/drawing/2014/main" id="{D1CE23D7-2CA3-45E9-A6D9-E7A9B4DFDE0F}"/>
                </a:ext>
              </a:extLst>
            </p:cNvPr>
            <p:cNvSpPr/>
            <p:nvPr/>
          </p:nvSpPr>
          <p:spPr>
            <a:xfrm>
              <a:off x="1494191" y="6321847"/>
              <a:ext cx="12713214" cy="11219564"/>
            </a:xfrm>
            <a:prstGeom prst="rect">
              <a:avLst/>
            </a:prstGeom>
            <a:solidFill>
              <a:schemeClr val="tx1">
                <a:alpha val="19000"/>
              </a:schemeClr>
            </a:solidFill>
            <a:ln>
              <a:solidFill>
                <a:schemeClr val="accent6">
                  <a:lumMod val="40000"/>
                  <a:lumOff val="60000"/>
                </a:schemeClr>
              </a:solidFill>
            </a:ln>
            <a:effectLst>
              <a:outerShdw blurRad="254000" dist="50800" dir="5700000" algn="ctr" rotWithShape="0">
                <a:srgbClr val="000000">
                  <a:alpha val="43137"/>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a:latin typeface="Arial" panose="020B0604020202020204" pitchFamily="34" charset="0"/>
                <a:cs typeface="Arial" panose="020B0604020202020204" pitchFamily="34" charset="0"/>
              </a:endParaRPr>
            </a:p>
          </p:txBody>
        </p:sp>
        <p:sp>
          <p:nvSpPr>
            <p:cNvPr id="29" name="CuadroTexto 28">
              <a:extLst>
                <a:ext uri="{FF2B5EF4-FFF2-40B4-BE49-F238E27FC236}">
                  <a16:creationId xmlns:a16="http://schemas.microsoft.com/office/drawing/2014/main" id="{72A33F50-A05B-4AEA-AC1B-135F750E3B81}"/>
                </a:ext>
              </a:extLst>
            </p:cNvPr>
            <p:cNvSpPr txBox="1"/>
            <p:nvPr/>
          </p:nvSpPr>
          <p:spPr>
            <a:xfrm>
              <a:off x="1605876" y="6588863"/>
              <a:ext cx="12317280" cy="11179784"/>
            </a:xfrm>
            <a:prstGeom prst="rect">
              <a:avLst/>
            </a:prstGeom>
            <a:noFill/>
          </p:spPr>
          <p:txBody>
            <a:bodyPr wrap="square" lIns="200003" tIns="200003" rIns="200003" bIns="200003" rtlCol="0" anchor="ctr" anchorCtr="0">
              <a:spAutoFit/>
            </a:bodyPr>
            <a:lstStyle/>
            <a:p>
              <a:pPr algn="just">
                <a:spcAft>
                  <a:spcPts val="889"/>
                </a:spcAft>
              </a:pPr>
              <a:r>
                <a:rPr lang="es-ES" sz="2889" dirty="0">
                  <a:solidFill>
                    <a:schemeClr val="bg1"/>
                  </a:solidFill>
                  <a:latin typeface="Lora" pitchFamily="2" charset="0"/>
                  <a:ea typeface="Calibri" panose="020F0502020204030204" pitchFamily="34" charset="0"/>
                  <a:cs typeface="Arial" panose="020B0604020202020204" pitchFamily="34" charset="0"/>
                </a:rPr>
                <a:t>Desde tiempos de antaño las luciérnagas han cautivado al hombre y a la intimidad nocturna del planeta, dando paso a grandes filosofías y actividades mágico-culturales que han retroalimentado la esencia actual del hombre, aquellas luciérnagas que a su vez como como bioindicadores emiten una fulgente luz tal cual lo haría un ser místico nos indica un perfecto estado de conservación del espacio que habitan.</a:t>
              </a:r>
            </a:p>
            <a:p>
              <a:pPr algn="just">
                <a:spcAft>
                  <a:spcPts val="889"/>
                </a:spcAft>
              </a:pPr>
              <a:r>
                <a:rPr lang="es-ES" sz="2889" dirty="0">
                  <a:solidFill>
                    <a:schemeClr val="bg1"/>
                  </a:solidFill>
                  <a:latin typeface="Lora" pitchFamily="2" charset="0"/>
                  <a:ea typeface="Calibri" panose="020F0502020204030204" pitchFamily="34" charset="0"/>
                  <a:cs typeface="Arial" panose="020B0604020202020204" pitchFamily="34" charset="0"/>
                </a:rPr>
                <a:t>A su vez la usencia de esta radiante luz no significa nada bueno, tal como lo afirma el periódico La vanguardia “Estas están actuando como un semáforo de alerta: un resplandeciente bioindicador de la acelerada pérdida de biodiversidad que está sufriendo el planeta y que amenaza especialmente a los insectos.” (</a:t>
              </a:r>
              <a:r>
                <a:rPr lang="es-CO" sz="2889" dirty="0">
                  <a:solidFill>
                    <a:schemeClr val="bg1"/>
                  </a:solidFill>
                  <a:latin typeface="Lora" pitchFamily="2" charset="0"/>
                  <a:ea typeface="Calibri" panose="020F0502020204030204" pitchFamily="34" charset="0"/>
                  <a:cs typeface="Arial" panose="020B0604020202020204" pitchFamily="34" charset="0"/>
                </a:rPr>
                <a:t>Gallego, 2020)</a:t>
              </a:r>
              <a:r>
                <a:rPr lang="es-ES" sz="2889" dirty="0">
                  <a:solidFill>
                    <a:schemeClr val="bg1"/>
                  </a:solidFill>
                  <a:latin typeface="Lora" pitchFamily="2" charset="0"/>
                  <a:ea typeface="Calibri" panose="020F0502020204030204" pitchFamily="34" charset="0"/>
                  <a:cs typeface="Arial" panose="020B0604020202020204" pitchFamily="34" charset="0"/>
                </a:rPr>
                <a:t> </a:t>
              </a:r>
            </a:p>
            <a:p>
              <a:pPr algn="just">
                <a:spcAft>
                  <a:spcPts val="889"/>
                </a:spcAft>
              </a:pPr>
              <a:r>
                <a:rPr lang="es-ES" sz="2889" dirty="0">
                  <a:solidFill>
                    <a:schemeClr val="bg1"/>
                  </a:solidFill>
                  <a:latin typeface="Lora" pitchFamily="2" charset="0"/>
                  <a:ea typeface="Calibri" panose="020F0502020204030204" pitchFamily="34" charset="0"/>
                  <a:cs typeface="Arial" panose="020B0604020202020204" pitchFamily="34" charset="0"/>
                </a:rPr>
                <a:t>Aquella pérdida de biodiversidad nos ha demostrado la falta de empatía humana frente a los demás seres vivos y como esta no viene ocurriendo desde hace poco, ya desde 1962 Rachel Carson tenía conciencia de los efectos perjudiciales que acarreaban esos elixires de muerte que son lanzados a los grandes cultivos para el exterminio de plagas, tal y como nos lo cuenta en su libro “Primavera silenciosa”, mismo que logró sentar las bases que en la actualidad fomentan ese activismo ambiental y la percepción humana acerca de estos daños que le causamos al planeta y a sus moradores, el hombre es y será el único capaz de cambiar el mundo, por lo tanto se pretende desglosar en este informe esos casos que debilitan esa pequeña luz de vida de esta familia tan numerosa de luciérnagas llamada Lampyridae.</a:t>
              </a:r>
            </a:p>
            <a:p>
              <a:endParaRPr lang="es-ES" sz="2250" dirty="0"/>
            </a:p>
          </p:txBody>
        </p:sp>
      </p:grpSp>
      <p:grpSp>
        <p:nvGrpSpPr>
          <p:cNvPr id="35" name="Grupo 34">
            <a:extLst>
              <a:ext uri="{FF2B5EF4-FFF2-40B4-BE49-F238E27FC236}">
                <a16:creationId xmlns:a16="http://schemas.microsoft.com/office/drawing/2014/main" id="{275927A3-9FB2-43B3-A9DE-9732A8151A0F}"/>
              </a:ext>
            </a:extLst>
          </p:cNvPr>
          <p:cNvGrpSpPr/>
          <p:nvPr/>
        </p:nvGrpSpPr>
        <p:grpSpPr>
          <a:xfrm>
            <a:off x="1454926" y="18281729"/>
            <a:ext cx="6341188" cy="800245"/>
            <a:chOff x="4596639" y="23233475"/>
            <a:chExt cx="6341188" cy="800245"/>
          </a:xfrm>
        </p:grpSpPr>
        <p:sp>
          <p:nvSpPr>
            <p:cNvPr id="30" name="Rectángulo redondeado 103">
              <a:extLst>
                <a:ext uri="{FF2B5EF4-FFF2-40B4-BE49-F238E27FC236}">
                  <a16:creationId xmlns:a16="http://schemas.microsoft.com/office/drawing/2014/main" id="{40D5EB0A-7000-48B8-8158-49DE649533F2}"/>
                </a:ext>
              </a:extLst>
            </p:cNvPr>
            <p:cNvSpPr/>
            <p:nvPr/>
          </p:nvSpPr>
          <p:spPr>
            <a:xfrm>
              <a:off x="4596639" y="23233475"/>
              <a:ext cx="6341188" cy="800245"/>
            </a:xfrm>
            <a:prstGeom prst="roundRect">
              <a:avLst>
                <a:gd name="adj" fmla="val 50000"/>
              </a:avLst>
            </a:prstGeom>
            <a:solidFill>
              <a:schemeClr val="tx1">
                <a:alpha val="71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a:latin typeface="Arial" panose="020B0604020202020204" pitchFamily="34" charset="0"/>
                <a:cs typeface="Arial" panose="020B0604020202020204" pitchFamily="34" charset="0"/>
              </a:endParaRPr>
            </a:p>
          </p:txBody>
        </p:sp>
        <p:sp>
          <p:nvSpPr>
            <p:cNvPr id="25" name="CuadroTexto 24">
              <a:extLst>
                <a:ext uri="{FF2B5EF4-FFF2-40B4-BE49-F238E27FC236}">
                  <a16:creationId xmlns:a16="http://schemas.microsoft.com/office/drawing/2014/main" id="{FBFA3DB4-13D5-49B5-829E-DD9B55E6C4B8}"/>
                </a:ext>
              </a:extLst>
            </p:cNvPr>
            <p:cNvSpPr txBox="1"/>
            <p:nvPr/>
          </p:nvSpPr>
          <p:spPr>
            <a:xfrm>
              <a:off x="5618228" y="23279654"/>
              <a:ext cx="4771570" cy="707886"/>
            </a:xfrm>
            <a:prstGeom prst="rect">
              <a:avLst/>
            </a:prstGeom>
            <a:noFill/>
          </p:spPr>
          <p:txBody>
            <a:bodyPr wrap="square" rtlCol="0">
              <a:spAutoFit/>
            </a:bodyPr>
            <a:lstStyle/>
            <a:p>
              <a:r>
                <a:rPr lang="es-CO" sz="4000" b="1" dirty="0">
                  <a:solidFill>
                    <a:schemeClr val="bg1"/>
                  </a:solidFill>
                  <a:latin typeface="Lora" pitchFamily="2" charset="0"/>
                  <a:cs typeface="Arial" panose="020B0604020202020204" pitchFamily="34" charset="0"/>
                </a:rPr>
                <a:t>METODOLOGÍA</a:t>
              </a:r>
              <a:endParaRPr lang="en-US" sz="4000" b="1" dirty="0">
                <a:solidFill>
                  <a:schemeClr val="bg1"/>
                </a:solidFill>
                <a:latin typeface="Lora" pitchFamily="2" charset="0"/>
                <a:cs typeface="Arial" panose="020B0604020202020204" pitchFamily="34" charset="0"/>
              </a:endParaRPr>
            </a:p>
          </p:txBody>
        </p:sp>
      </p:grpSp>
      <p:sp>
        <p:nvSpPr>
          <p:cNvPr id="31" name="Rectángulo redondeado 103">
            <a:extLst>
              <a:ext uri="{FF2B5EF4-FFF2-40B4-BE49-F238E27FC236}">
                <a16:creationId xmlns:a16="http://schemas.microsoft.com/office/drawing/2014/main" id="{8FBA5AEF-B03E-4E17-B8D9-53DE63A703D1}"/>
              </a:ext>
            </a:extLst>
          </p:cNvPr>
          <p:cNvSpPr/>
          <p:nvPr/>
        </p:nvSpPr>
        <p:spPr>
          <a:xfrm>
            <a:off x="1454926" y="5817384"/>
            <a:ext cx="6341188" cy="800245"/>
          </a:xfrm>
          <a:prstGeom prst="roundRect">
            <a:avLst>
              <a:gd name="adj" fmla="val 50000"/>
            </a:avLst>
          </a:prstGeom>
          <a:solidFill>
            <a:schemeClr val="tx1">
              <a:alpha val="71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dirty="0">
              <a:latin typeface="Arial" panose="020B0604020202020204" pitchFamily="34" charset="0"/>
              <a:cs typeface="Arial" panose="020B0604020202020204" pitchFamily="34" charset="0"/>
            </a:endParaRPr>
          </a:p>
        </p:txBody>
      </p:sp>
      <p:grpSp>
        <p:nvGrpSpPr>
          <p:cNvPr id="38" name="Grupo 37">
            <a:extLst>
              <a:ext uri="{FF2B5EF4-FFF2-40B4-BE49-F238E27FC236}">
                <a16:creationId xmlns:a16="http://schemas.microsoft.com/office/drawing/2014/main" id="{CEA6C060-9237-4CE2-ABF0-5166529C4FBB}"/>
              </a:ext>
            </a:extLst>
          </p:cNvPr>
          <p:cNvGrpSpPr/>
          <p:nvPr/>
        </p:nvGrpSpPr>
        <p:grpSpPr>
          <a:xfrm>
            <a:off x="14546720" y="9071005"/>
            <a:ext cx="10210505" cy="819891"/>
            <a:chOff x="17932489" y="6401329"/>
            <a:chExt cx="6341188" cy="800245"/>
          </a:xfrm>
        </p:grpSpPr>
        <p:sp>
          <p:nvSpPr>
            <p:cNvPr id="32" name="Rectángulo redondeado 103">
              <a:extLst>
                <a:ext uri="{FF2B5EF4-FFF2-40B4-BE49-F238E27FC236}">
                  <a16:creationId xmlns:a16="http://schemas.microsoft.com/office/drawing/2014/main" id="{94F1A0EC-F084-4D55-B397-0FA719CFD3BE}"/>
                </a:ext>
              </a:extLst>
            </p:cNvPr>
            <p:cNvSpPr/>
            <p:nvPr/>
          </p:nvSpPr>
          <p:spPr>
            <a:xfrm>
              <a:off x="17932489" y="6401329"/>
              <a:ext cx="6341188" cy="800245"/>
            </a:xfrm>
            <a:prstGeom prst="roundRect">
              <a:avLst>
                <a:gd name="adj" fmla="val 50000"/>
              </a:avLst>
            </a:prstGeom>
            <a:solidFill>
              <a:schemeClr val="tx1">
                <a:alpha val="71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dirty="0">
                <a:latin typeface="Arial" panose="020B0604020202020204" pitchFamily="34" charset="0"/>
                <a:cs typeface="Arial" panose="020B0604020202020204" pitchFamily="34" charset="0"/>
              </a:endParaRPr>
            </a:p>
          </p:txBody>
        </p:sp>
        <p:sp>
          <p:nvSpPr>
            <p:cNvPr id="26" name="CuadroTexto 25">
              <a:extLst>
                <a:ext uri="{FF2B5EF4-FFF2-40B4-BE49-F238E27FC236}">
                  <a16:creationId xmlns:a16="http://schemas.microsoft.com/office/drawing/2014/main" id="{21EF6C6B-45FB-48AE-AB57-3D43BAA23472}"/>
                </a:ext>
              </a:extLst>
            </p:cNvPr>
            <p:cNvSpPr txBox="1"/>
            <p:nvPr/>
          </p:nvSpPr>
          <p:spPr>
            <a:xfrm>
              <a:off x="18794290" y="6461997"/>
              <a:ext cx="4808694" cy="599247"/>
            </a:xfrm>
            <a:prstGeom prst="rect">
              <a:avLst/>
            </a:prstGeom>
            <a:noFill/>
          </p:spPr>
          <p:txBody>
            <a:bodyPr wrap="square" rtlCol="0">
              <a:spAutoFit/>
            </a:bodyPr>
            <a:lstStyle/>
            <a:p>
              <a:r>
                <a:rPr lang="es-US" sz="4000" b="1" dirty="0">
                  <a:solidFill>
                    <a:schemeClr val="bg1"/>
                  </a:solidFill>
                  <a:latin typeface="Lora" pitchFamily="2" charset="0"/>
                  <a:cs typeface="Arial" panose="020B0604020202020204" pitchFamily="34" charset="0"/>
                </a:rPr>
                <a:t>RESULTADOS Y DISCUSIÓN</a:t>
              </a:r>
              <a:endParaRPr lang="en-US" sz="4000" b="1" dirty="0">
                <a:solidFill>
                  <a:schemeClr val="bg1"/>
                </a:solidFill>
                <a:latin typeface="Lora" pitchFamily="2" charset="0"/>
                <a:cs typeface="Arial" panose="020B0604020202020204" pitchFamily="34" charset="0"/>
              </a:endParaRPr>
            </a:p>
          </p:txBody>
        </p:sp>
      </p:grpSp>
      <p:pic>
        <p:nvPicPr>
          <p:cNvPr id="1030" name="Picture 6" descr="Insecto de la luciérnaga - PNG All">
            <a:extLst>
              <a:ext uri="{FF2B5EF4-FFF2-40B4-BE49-F238E27FC236}">
                <a16:creationId xmlns:a16="http://schemas.microsoft.com/office/drawing/2014/main" id="{7EED77A7-E5E1-46B0-B721-C9DD62B7E53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468695">
            <a:off x="1828479" y="3239731"/>
            <a:ext cx="5220864" cy="3280963"/>
          </a:xfrm>
          <a:prstGeom prst="rect">
            <a:avLst/>
          </a:prstGeom>
          <a:noFill/>
          <a:effectLst>
            <a:outerShdw blurRad="901700" dist="1003300" dir="9480000" sx="102000" sy="102000" algn="ctr" rotWithShape="0">
              <a:srgbClr val="F7F004">
                <a:alpha val="40000"/>
              </a:srgbClr>
            </a:outerShdw>
          </a:effectLst>
          <a:extLst>
            <a:ext uri="{909E8E84-426E-40DD-AFC4-6F175D3DCCD1}">
              <a14:hiddenFill xmlns:a14="http://schemas.microsoft.com/office/drawing/2010/main">
                <a:solidFill>
                  <a:srgbClr val="FFFFFF"/>
                </a:solidFill>
              </a14:hiddenFill>
            </a:ext>
          </a:extLst>
        </p:spPr>
      </p:pic>
      <p:grpSp>
        <p:nvGrpSpPr>
          <p:cNvPr id="7" name="Grupo 6">
            <a:extLst>
              <a:ext uri="{FF2B5EF4-FFF2-40B4-BE49-F238E27FC236}">
                <a16:creationId xmlns:a16="http://schemas.microsoft.com/office/drawing/2014/main" id="{F2E471FD-587B-21B6-14A0-ABA412CFF883}"/>
              </a:ext>
            </a:extLst>
          </p:cNvPr>
          <p:cNvGrpSpPr/>
          <p:nvPr/>
        </p:nvGrpSpPr>
        <p:grpSpPr>
          <a:xfrm>
            <a:off x="1454926" y="30536778"/>
            <a:ext cx="25851306" cy="4099841"/>
            <a:chOff x="1454926" y="30536778"/>
            <a:chExt cx="25683029" cy="4099841"/>
          </a:xfrm>
        </p:grpSpPr>
        <p:sp>
          <p:nvSpPr>
            <p:cNvPr id="39" name="Rectángulo 38">
              <a:extLst>
                <a:ext uri="{FF2B5EF4-FFF2-40B4-BE49-F238E27FC236}">
                  <a16:creationId xmlns:a16="http://schemas.microsoft.com/office/drawing/2014/main" id="{3BC71D10-3A18-4DCB-BDCA-2B74F3D07392}"/>
                </a:ext>
              </a:extLst>
            </p:cNvPr>
            <p:cNvSpPr/>
            <p:nvPr/>
          </p:nvSpPr>
          <p:spPr>
            <a:xfrm>
              <a:off x="1494190" y="30879180"/>
              <a:ext cx="25643765" cy="3757439"/>
            </a:xfrm>
            <a:prstGeom prst="rect">
              <a:avLst/>
            </a:prstGeom>
            <a:solidFill>
              <a:schemeClr val="tx1">
                <a:alpha val="19000"/>
              </a:schemeClr>
            </a:solidFill>
            <a:ln>
              <a:solidFill>
                <a:schemeClr val="accent6">
                  <a:lumMod val="40000"/>
                  <a:lumOff val="60000"/>
                </a:schemeClr>
              </a:solidFill>
            </a:ln>
            <a:effectLst>
              <a:outerShdw blurRad="254000" dist="50800" dir="5700000" algn="ctr" rotWithShape="0">
                <a:srgbClr val="000000">
                  <a:alpha val="43137"/>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dirty="0">
                <a:latin typeface="Arial" panose="020B0604020202020204" pitchFamily="34" charset="0"/>
                <a:cs typeface="Arial" panose="020B0604020202020204" pitchFamily="34" charset="0"/>
              </a:endParaRPr>
            </a:p>
          </p:txBody>
        </p:sp>
        <p:grpSp>
          <p:nvGrpSpPr>
            <p:cNvPr id="40" name="Grupo 39">
              <a:extLst>
                <a:ext uri="{FF2B5EF4-FFF2-40B4-BE49-F238E27FC236}">
                  <a16:creationId xmlns:a16="http://schemas.microsoft.com/office/drawing/2014/main" id="{B7B0F662-18BB-42C2-952D-C58D02DCD145}"/>
                </a:ext>
              </a:extLst>
            </p:cNvPr>
            <p:cNvGrpSpPr/>
            <p:nvPr/>
          </p:nvGrpSpPr>
          <p:grpSpPr>
            <a:xfrm>
              <a:off x="1454926" y="30536778"/>
              <a:ext cx="10157912" cy="800245"/>
              <a:chOff x="14427508" y="22615655"/>
              <a:chExt cx="6341188" cy="800245"/>
            </a:xfrm>
          </p:grpSpPr>
          <p:sp>
            <p:nvSpPr>
              <p:cNvPr id="41" name="Rectángulo redondeado 103">
                <a:extLst>
                  <a:ext uri="{FF2B5EF4-FFF2-40B4-BE49-F238E27FC236}">
                    <a16:creationId xmlns:a16="http://schemas.microsoft.com/office/drawing/2014/main" id="{2DADECAA-3F73-4BA7-BD8E-71EE0647F876}"/>
                  </a:ext>
                </a:extLst>
              </p:cNvPr>
              <p:cNvSpPr/>
              <p:nvPr/>
            </p:nvSpPr>
            <p:spPr>
              <a:xfrm>
                <a:off x="14427508" y="22615655"/>
                <a:ext cx="6341188" cy="800245"/>
              </a:xfrm>
              <a:prstGeom prst="roundRect">
                <a:avLst>
                  <a:gd name="adj" fmla="val 50000"/>
                </a:avLst>
              </a:prstGeom>
              <a:solidFill>
                <a:schemeClr val="tx1">
                  <a:alpha val="71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dirty="0">
                  <a:latin typeface="Arial" panose="020B0604020202020204" pitchFamily="34" charset="0"/>
                  <a:cs typeface="Arial" panose="020B0604020202020204" pitchFamily="34" charset="0"/>
                </a:endParaRPr>
              </a:p>
            </p:txBody>
          </p:sp>
          <p:sp>
            <p:nvSpPr>
              <p:cNvPr id="42" name="CuadroTexto 41">
                <a:extLst>
                  <a:ext uri="{FF2B5EF4-FFF2-40B4-BE49-F238E27FC236}">
                    <a16:creationId xmlns:a16="http://schemas.microsoft.com/office/drawing/2014/main" id="{352B770F-AA06-4B7F-AB7A-D43ED8AB28CC}"/>
                  </a:ext>
                </a:extLst>
              </p:cNvPr>
              <p:cNvSpPr txBox="1"/>
              <p:nvPr/>
            </p:nvSpPr>
            <p:spPr>
              <a:xfrm>
                <a:off x="15025647" y="22696828"/>
                <a:ext cx="5280577" cy="707886"/>
              </a:xfrm>
              <a:prstGeom prst="rect">
                <a:avLst/>
              </a:prstGeom>
              <a:noFill/>
            </p:spPr>
            <p:txBody>
              <a:bodyPr wrap="square" rtlCol="0">
                <a:spAutoFit/>
              </a:bodyPr>
              <a:lstStyle/>
              <a:p>
                <a:r>
                  <a:rPr lang="es-CO" sz="4000" b="1" dirty="0">
                    <a:solidFill>
                      <a:schemeClr val="bg1"/>
                    </a:solidFill>
                    <a:latin typeface="Lora" pitchFamily="2" charset="0"/>
                    <a:cs typeface="Arial" panose="020B0604020202020204" pitchFamily="34" charset="0"/>
                  </a:rPr>
                  <a:t>REFERENCIAS BIBLIOGRAFICAS</a:t>
                </a:r>
                <a:endParaRPr lang="en-US" sz="4000" b="1" dirty="0">
                  <a:solidFill>
                    <a:schemeClr val="bg1"/>
                  </a:solidFill>
                  <a:latin typeface="Lora" pitchFamily="2" charset="0"/>
                  <a:cs typeface="Arial" panose="020B0604020202020204" pitchFamily="34" charset="0"/>
                </a:endParaRPr>
              </a:p>
            </p:txBody>
          </p:sp>
        </p:grpSp>
      </p:grpSp>
      <p:pic>
        <p:nvPicPr>
          <p:cNvPr id="1028" name="Picture 4" descr="Santuario de las luciérnagas – – Canto del Bosque">
            <a:extLst>
              <a:ext uri="{FF2B5EF4-FFF2-40B4-BE49-F238E27FC236}">
                <a16:creationId xmlns:a16="http://schemas.microsoft.com/office/drawing/2014/main" id="{B5ADBF71-AEAC-4E81-BF18-05E67D53CD3F}"/>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colorTemperature colorTemp="8800"/>
                    </a14:imgEffect>
                  </a14:imgLayer>
                </a14:imgProps>
              </a:ext>
              <a:ext uri="{28A0092B-C50C-407E-A947-70E740481C1C}">
                <a14:useLocalDpi xmlns:a14="http://schemas.microsoft.com/office/drawing/2010/main" val="0"/>
              </a:ext>
            </a:extLst>
          </a:blip>
          <a:srcRect l="1" r="-6484" b="3428"/>
          <a:stretch/>
        </p:blipFill>
        <p:spPr bwMode="auto">
          <a:xfrm rot="20167394">
            <a:off x="22761647" y="2500350"/>
            <a:ext cx="7702808" cy="7284593"/>
          </a:xfrm>
          <a:prstGeom prst="rect">
            <a:avLst/>
          </a:prstGeom>
          <a:noFill/>
          <a:effectLst>
            <a:outerShdw blurRad="1270000" dist="1104900" dir="2400000" sx="82000" sy="82000" algn="ctr" rotWithShape="0">
              <a:srgbClr val="F7F004">
                <a:alpha val="42000"/>
              </a:srgbClr>
            </a:outerShdw>
          </a:effectLst>
          <a:extLst>
            <a:ext uri="{909E8E84-426E-40DD-AFC4-6F175D3DCCD1}">
              <a14:hiddenFill xmlns:a14="http://schemas.microsoft.com/office/drawing/2010/main">
                <a:solidFill>
                  <a:srgbClr val="FFFFFF"/>
                </a:solidFill>
              </a14:hiddenFill>
            </a:ext>
          </a:extLst>
        </p:spPr>
      </p:pic>
      <p:sp>
        <p:nvSpPr>
          <p:cNvPr id="47" name="CuadroTexto 46">
            <a:extLst>
              <a:ext uri="{FF2B5EF4-FFF2-40B4-BE49-F238E27FC236}">
                <a16:creationId xmlns:a16="http://schemas.microsoft.com/office/drawing/2014/main" id="{710D3379-DC26-44D4-9226-632AE78A067F}"/>
              </a:ext>
            </a:extLst>
          </p:cNvPr>
          <p:cNvSpPr txBox="1"/>
          <p:nvPr/>
        </p:nvSpPr>
        <p:spPr>
          <a:xfrm>
            <a:off x="2405083" y="5866966"/>
            <a:ext cx="4843003" cy="707886"/>
          </a:xfrm>
          <a:prstGeom prst="rect">
            <a:avLst/>
          </a:prstGeom>
          <a:noFill/>
        </p:spPr>
        <p:txBody>
          <a:bodyPr wrap="square" rtlCol="0">
            <a:spAutoFit/>
          </a:bodyPr>
          <a:lstStyle/>
          <a:p>
            <a:r>
              <a:rPr lang="es-CO" sz="4000" b="1" dirty="0">
                <a:solidFill>
                  <a:schemeClr val="bg1"/>
                </a:solidFill>
                <a:latin typeface="Lora" pitchFamily="2" charset="0"/>
                <a:cs typeface="Arial" panose="020B0604020202020204" pitchFamily="34" charset="0"/>
              </a:rPr>
              <a:t>INTRODUCCIÓN</a:t>
            </a:r>
            <a:endParaRPr lang="en-US" sz="4000" b="1" dirty="0">
              <a:solidFill>
                <a:schemeClr val="bg1"/>
              </a:solidFill>
              <a:latin typeface="Lora" pitchFamily="2" charset="0"/>
              <a:cs typeface="Arial" panose="020B0604020202020204" pitchFamily="34" charset="0"/>
            </a:endParaRPr>
          </a:p>
        </p:txBody>
      </p:sp>
      <p:grpSp>
        <p:nvGrpSpPr>
          <p:cNvPr id="9" name="Grupo 8">
            <a:extLst>
              <a:ext uri="{FF2B5EF4-FFF2-40B4-BE49-F238E27FC236}">
                <a16:creationId xmlns:a16="http://schemas.microsoft.com/office/drawing/2014/main" id="{F1CE8F2C-37BD-0850-06D1-62AF0C7C9727}"/>
              </a:ext>
            </a:extLst>
          </p:cNvPr>
          <p:cNvGrpSpPr/>
          <p:nvPr/>
        </p:nvGrpSpPr>
        <p:grpSpPr>
          <a:xfrm>
            <a:off x="1454926" y="24913998"/>
            <a:ext cx="12551040" cy="5228051"/>
            <a:chOff x="1454926" y="24913998"/>
            <a:chExt cx="12551040" cy="5228051"/>
          </a:xfrm>
        </p:grpSpPr>
        <p:grpSp>
          <p:nvGrpSpPr>
            <p:cNvPr id="34" name="Grupo 33">
              <a:extLst>
                <a:ext uri="{FF2B5EF4-FFF2-40B4-BE49-F238E27FC236}">
                  <a16:creationId xmlns:a16="http://schemas.microsoft.com/office/drawing/2014/main" id="{20A7D874-12B4-415C-BD25-E4CA0912E850}"/>
                </a:ext>
              </a:extLst>
            </p:cNvPr>
            <p:cNvGrpSpPr/>
            <p:nvPr/>
          </p:nvGrpSpPr>
          <p:grpSpPr>
            <a:xfrm>
              <a:off x="1454926" y="24913998"/>
              <a:ext cx="6341188" cy="800245"/>
              <a:chOff x="14427508" y="22615655"/>
              <a:chExt cx="6341188" cy="800245"/>
            </a:xfrm>
          </p:grpSpPr>
          <p:sp>
            <p:nvSpPr>
              <p:cNvPr id="33" name="Rectángulo redondeado 103">
                <a:extLst>
                  <a:ext uri="{FF2B5EF4-FFF2-40B4-BE49-F238E27FC236}">
                    <a16:creationId xmlns:a16="http://schemas.microsoft.com/office/drawing/2014/main" id="{91133AF8-8CC2-4FFB-93EC-B4C0133DDEEE}"/>
                  </a:ext>
                </a:extLst>
              </p:cNvPr>
              <p:cNvSpPr/>
              <p:nvPr/>
            </p:nvSpPr>
            <p:spPr>
              <a:xfrm>
                <a:off x="14427508" y="22615655"/>
                <a:ext cx="6341188" cy="800245"/>
              </a:xfrm>
              <a:prstGeom prst="roundRect">
                <a:avLst>
                  <a:gd name="adj" fmla="val 50000"/>
                </a:avLst>
              </a:prstGeom>
              <a:solidFill>
                <a:schemeClr val="tx1">
                  <a:alpha val="71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dirty="0">
                  <a:latin typeface="Arial" panose="020B0604020202020204" pitchFamily="34" charset="0"/>
                  <a:cs typeface="Arial" panose="020B0604020202020204" pitchFamily="34" charset="0"/>
                </a:endParaRPr>
              </a:p>
            </p:txBody>
          </p:sp>
          <p:sp>
            <p:nvSpPr>
              <p:cNvPr id="27" name="CuadroTexto 26">
                <a:extLst>
                  <a:ext uri="{FF2B5EF4-FFF2-40B4-BE49-F238E27FC236}">
                    <a16:creationId xmlns:a16="http://schemas.microsoft.com/office/drawing/2014/main" id="{C9A28224-F5EB-4B87-ABD7-748BC3F9A0A2}"/>
                  </a:ext>
                </a:extLst>
              </p:cNvPr>
              <p:cNvSpPr txBox="1"/>
              <p:nvPr/>
            </p:nvSpPr>
            <p:spPr>
              <a:xfrm>
                <a:off x="15385664" y="22694526"/>
                <a:ext cx="4424876" cy="707886"/>
              </a:xfrm>
              <a:prstGeom prst="rect">
                <a:avLst/>
              </a:prstGeom>
              <a:noFill/>
            </p:spPr>
            <p:txBody>
              <a:bodyPr wrap="square" rtlCol="0">
                <a:spAutoFit/>
              </a:bodyPr>
              <a:lstStyle/>
              <a:p>
                <a:r>
                  <a:rPr lang="es-CO" sz="4000" b="1" dirty="0">
                    <a:solidFill>
                      <a:schemeClr val="bg1"/>
                    </a:solidFill>
                    <a:latin typeface="Lora" pitchFamily="2" charset="0"/>
                    <a:cs typeface="Arial" panose="020B0604020202020204" pitchFamily="34" charset="0"/>
                  </a:rPr>
                  <a:t>CONCLUSIONES</a:t>
                </a:r>
                <a:endParaRPr lang="en-US" sz="4000" b="1" dirty="0">
                  <a:solidFill>
                    <a:schemeClr val="bg1"/>
                  </a:solidFill>
                  <a:latin typeface="Lora" pitchFamily="2" charset="0"/>
                  <a:cs typeface="Arial" panose="020B0604020202020204" pitchFamily="34" charset="0"/>
                </a:endParaRPr>
              </a:p>
            </p:txBody>
          </p:sp>
        </p:grpSp>
        <p:sp>
          <p:nvSpPr>
            <p:cNvPr id="50" name="CuadroTexto 49">
              <a:extLst>
                <a:ext uri="{FF2B5EF4-FFF2-40B4-BE49-F238E27FC236}">
                  <a16:creationId xmlns:a16="http://schemas.microsoft.com/office/drawing/2014/main" id="{0686E2C4-0D9A-4B7C-87B5-FBB56515A0B2}"/>
                </a:ext>
              </a:extLst>
            </p:cNvPr>
            <p:cNvSpPr txBox="1"/>
            <p:nvPr/>
          </p:nvSpPr>
          <p:spPr>
            <a:xfrm>
              <a:off x="1688686" y="25821680"/>
              <a:ext cx="12317280" cy="4320369"/>
            </a:xfrm>
            <a:prstGeom prst="rect">
              <a:avLst/>
            </a:prstGeom>
            <a:noFill/>
          </p:spPr>
          <p:txBody>
            <a:bodyPr wrap="square" lIns="200003" tIns="200003" rIns="200003" bIns="200003" rtlCol="0" anchor="ctr" anchorCtr="0">
              <a:spAutoFit/>
            </a:bodyPr>
            <a:lstStyle/>
            <a:p>
              <a:pPr algn="just"/>
              <a:r>
                <a:rPr lang="es-ES" sz="2900" dirty="0">
                  <a:solidFill>
                    <a:schemeClr val="bg1"/>
                  </a:solidFill>
                  <a:effectLst/>
                  <a:latin typeface="Lora" pitchFamily="2" charset="0"/>
                  <a:ea typeface="Calibri" panose="020F0502020204030204" pitchFamily="34" charset="0"/>
                  <a:cs typeface="Arial" panose="020B0604020202020204" pitchFamily="34" charset="0"/>
                </a:rPr>
                <a:t>A modo de conclusión se hace constar la disminución de las poblaciones de luciérnagas en todo el mundo, por lo que resulta preciso adoptar medidas urgentes para conservar su hábitat. Esta reducción es el reflejo de la pérdida de condiciones ambientales adecuadas y de la tendencia global hacia la pérdida de biodiversidad. </a:t>
              </a:r>
              <a:endParaRPr lang="es-ES" sz="2900" dirty="0">
                <a:solidFill>
                  <a:schemeClr val="bg1"/>
                </a:solidFill>
                <a:latin typeface="Lora" pitchFamily="2" charset="0"/>
                <a:ea typeface="Calibri" panose="020F0502020204030204" pitchFamily="34" charset="0"/>
                <a:cs typeface="Arial" panose="020B0604020202020204" pitchFamily="34" charset="0"/>
              </a:endParaRPr>
            </a:p>
            <a:p>
              <a:pPr algn="just"/>
              <a:r>
                <a:rPr lang="es-ES" sz="2900" dirty="0">
                  <a:solidFill>
                    <a:schemeClr val="bg1"/>
                  </a:solidFill>
                  <a:effectLst/>
                  <a:latin typeface="Lora" pitchFamily="2" charset="0"/>
                  <a:ea typeface="Calibri" panose="020F0502020204030204" pitchFamily="34" charset="0"/>
                  <a:cs typeface="Arial" panose="020B0604020202020204" pitchFamily="34" charset="0"/>
                </a:rPr>
                <a:t>Se precisa crear conciencia global para dar otro brillo de esperanza a todas esas especies afectadas y si es bien permitido ver más seguido esos destellos de luz parpadeante que adornan los cielos nocturnos</a:t>
              </a:r>
            </a:p>
            <a:p>
              <a:endParaRPr lang="es-ES" sz="2250" dirty="0"/>
            </a:p>
          </p:txBody>
        </p:sp>
      </p:grpSp>
      <p:sp>
        <p:nvSpPr>
          <p:cNvPr id="2" name="CuadroTexto 1">
            <a:extLst>
              <a:ext uri="{FF2B5EF4-FFF2-40B4-BE49-F238E27FC236}">
                <a16:creationId xmlns:a16="http://schemas.microsoft.com/office/drawing/2014/main" id="{FA338C4C-D8E7-6E14-0AAD-62A12887D1C5}"/>
              </a:ext>
            </a:extLst>
          </p:cNvPr>
          <p:cNvSpPr txBox="1"/>
          <p:nvPr/>
        </p:nvSpPr>
        <p:spPr>
          <a:xfrm>
            <a:off x="1605876" y="19137668"/>
            <a:ext cx="12317280" cy="1296464"/>
          </a:xfrm>
          <a:prstGeom prst="rect">
            <a:avLst/>
          </a:prstGeom>
          <a:noFill/>
        </p:spPr>
        <p:txBody>
          <a:bodyPr wrap="square" lIns="200003" tIns="200003" rIns="200003" bIns="200003" rtlCol="0" anchor="ctr" anchorCtr="0">
            <a:spAutoFit/>
          </a:bodyPr>
          <a:lstStyle/>
          <a:p>
            <a:r>
              <a:rPr lang="es-ES" sz="2900" dirty="0">
                <a:solidFill>
                  <a:schemeClr val="bg1"/>
                </a:solidFill>
                <a:latin typeface="Lora" pitchFamily="2" charset="0"/>
              </a:rPr>
              <a:t>Se indagó en diversos dominios web, informes y libros para la retroalimentación de este proyecto:</a:t>
            </a:r>
          </a:p>
        </p:txBody>
      </p:sp>
      <p:pic>
        <p:nvPicPr>
          <p:cNvPr id="4" name="Picture 6" descr="Los ecos de la primavera silenciosa - Revista Mètode">
            <a:extLst>
              <a:ext uri="{FF2B5EF4-FFF2-40B4-BE49-F238E27FC236}">
                <a16:creationId xmlns:a16="http://schemas.microsoft.com/office/drawing/2014/main" id="{1A879611-F76F-4678-6123-AE6C3B5587C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45675" y="20392038"/>
            <a:ext cx="1765627" cy="263961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Thumbnail">
            <a:extLst>
              <a:ext uri="{FF2B5EF4-FFF2-40B4-BE49-F238E27FC236}">
                <a16:creationId xmlns:a16="http://schemas.microsoft.com/office/drawing/2014/main" id="{1CDEAB9E-13FF-EBF5-EEFE-89379B82DF5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853749" y="20392038"/>
            <a:ext cx="1380240" cy="1788235"/>
          </a:xfrm>
          <a:prstGeom prst="rect">
            <a:avLst/>
          </a:prstGeom>
          <a:noFill/>
          <a:extLst>
            <a:ext uri="{909E8E84-426E-40DD-AFC4-6F175D3DCCD1}">
              <a14:hiddenFill xmlns:a14="http://schemas.microsoft.com/office/drawing/2010/main">
                <a:solidFill>
                  <a:srgbClr val="FFFFFF"/>
                </a:solidFill>
              </a14:hiddenFill>
            </a:ext>
          </a:extLst>
        </p:spPr>
      </p:pic>
      <p:sp>
        <p:nvSpPr>
          <p:cNvPr id="16" name="Rectángulo 15">
            <a:extLst>
              <a:ext uri="{FF2B5EF4-FFF2-40B4-BE49-F238E27FC236}">
                <a16:creationId xmlns:a16="http://schemas.microsoft.com/office/drawing/2014/main" id="{1A3A40E8-5606-C4DB-153C-30CF00575758}"/>
              </a:ext>
            </a:extLst>
          </p:cNvPr>
          <p:cNvSpPr/>
          <p:nvPr/>
        </p:nvSpPr>
        <p:spPr>
          <a:xfrm>
            <a:off x="14632287" y="6324012"/>
            <a:ext cx="12713212" cy="2405074"/>
          </a:xfrm>
          <a:prstGeom prst="rect">
            <a:avLst/>
          </a:prstGeom>
          <a:solidFill>
            <a:schemeClr val="tx1">
              <a:alpha val="19000"/>
            </a:schemeClr>
          </a:solidFill>
          <a:ln>
            <a:solidFill>
              <a:schemeClr val="accent6">
                <a:lumMod val="40000"/>
                <a:lumOff val="60000"/>
              </a:schemeClr>
            </a:solidFill>
          </a:ln>
          <a:effectLst>
            <a:outerShdw blurRad="254000" dist="50800" dir="5700000" algn="ctr" rotWithShape="0">
              <a:srgbClr val="000000">
                <a:alpha val="43137"/>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a:latin typeface="Arial" panose="020B0604020202020204" pitchFamily="34" charset="0"/>
              <a:cs typeface="Arial" panose="020B0604020202020204" pitchFamily="34" charset="0"/>
            </a:endParaRPr>
          </a:p>
        </p:txBody>
      </p:sp>
      <p:sp>
        <p:nvSpPr>
          <p:cNvPr id="21" name="Rectángulo redondeado 103">
            <a:extLst>
              <a:ext uri="{FF2B5EF4-FFF2-40B4-BE49-F238E27FC236}">
                <a16:creationId xmlns:a16="http://schemas.microsoft.com/office/drawing/2014/main" id="{A18EADDD-D8F4-C367-EDBE-7575E5705E2C}"/>
              </a:ext>
            </a:extLst>
          </p:cNvPr>
          <p:cNvSpPr/>
          <p:nvPr/>
        </p:nvSpPr>
        <p:spPr>
          <a:xfrm>
            <a:off x="14609841" y="5771078"/>
            <a:ext cx="6341188" cy="800245"/>
          </a:xfrm>
          <a:prstGeom prst="roundRect">
            <a:avLst>
              <a:gd name="adj" fmla="val 50000"/>
            </a:avLst>
          </a:prstGeom>
          <a:solidFill>
            <a:schemeClr val="tx1">
              <a:alpha val="71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dirty="0">
              <a:latin typeface="Arial" panose="020B0604020202020204" pitchFamily="34" charset="0"/>
              <a:cs typeface="Arial" panose="020B0604020202020204" pitchFamily="34" charset="0"/>
            </a:endParaRPr>
          </a:p>
        </p:txBody>
      </p:sp>
      <p:sp>
        <p:nvSpPr>
          <p:cNvPr id="22" name="CuadroTexto 21">
            <a:extLst>
              <a:ext uri="{FF2B5EF4-FFF2-40B4-BE49-F238E27FC236}">
                <a16:creationId xmlns:a16="http://schemas.microsoft.com/office/drawing/2014/main" id="{DC328D80-5738-6112-55BF-BE795961D6F0}"/>
              </a:ext>
            </a:extLst>
          </p:cNvPr>
          <p:cNvSpPr txBox="1"/>
          <p:nvPr/>
        </p:nvSpPr>
        <p:spPr>
          <a:xfrm>
            <a:off x="16209956" y="5788703"/>
            <a:ext cx="3140957" cy="707886"/>
          </a:xfrm>
          <a:prstGeom prst="rect">
            <a:avLst/>
          </a:prstGeom>
          <a:noFill/>
        </p:spPr>
        <p:txBody>
          <a:bodyPr wrap="square" rtlCol="0">
            <a:spAutoFit/>
          </a:bodyPr>
          <a:lstStyle/>
          <a:p>
            <a:r>
              <a:rPr lang="en-US" sz="4000" b="1" dirty="0">
                <a:solidFill>
                  <a:schemeClr val="bg1"/>
                </a:solidFill>
                <a:latin typeface="Lora" pitchFamily="2" charset="0"/>
                <a:cs typeface="Arial" panose="020B0604020202020204" pitchFamily="34" charset="0"/>
              </a:rPr>
              <a:t>OBJETIVOS</a:t>
            </a:r>
          </a:p>
        </p:txBody>
      </p:sp>
      <p:sp>
        <p:nvSpPr>
          <p:cNvPr id="23" name="CuadroTexto 22">
            <a:extLst>
              <a:ext uri="{FF2B5EF4-FFF2-40B4-BE49-F238E27FC236}">
                <a16:creationId xmlns:a16="http://schemas.microsoft.com/office/drawing/2014/main" id="{0DBF9818-0DFD-7613-092D-14DC23DD7CB3}"/>
              </a:ext>
            </a:extLst>
          </p:cNvPr>
          <p:cNvSpPr txBox="1"/>
          <p:nvPr/>
        </p:nvSpPr>
        <p:spPr>
          <a:xfrm>
            <a:off x="14792389" y="6538676"/>
            <a:ext cx="12317280" cy="2127461"/>
          </a:xfrm>
          <a:prstGeom prst="rect">
            <a:avLst/>
          </a:prstGeom>
          <a:noFill/>
        </p:spPr>
        <p:txBody>
          <a:bodyPr wrap="square" lIns="200003" tIns="200003" rIns="200003" bIns="200003" rtlCol="0" anchor="ctr" anchorCtr="0">
            <a:spAutoFit/>
          </a:bodyPr>
          <a:lstStyle/>
          <a:p>
            <a:pPr marL="457200" indent="-457200" algn="just">
              <a:buBlip>
                <a:blip r:embed="rId10"/>
              </a:buBlip>
            </a:pPr>
            <a:r>
              <a:rPr lang="es-ES" sz="2800" dirty="0">
                <a:solidFill>
                  <a:schemeClr val="bg1"/>
                </a:solidFill>
                <a:latin typeface="Lora" pitchFamily="2" charset="0"/>
              </a:rPr>
              <a:t>Describir los factores ambientales que inciden en la desaparición de la familia Lampyridae.</a:t>
            </a:r>
          </a:p>
          <a:p>
            <a:pPr marL="457200" indent="-457200" algn="just">
              <a:buBlip>
                <a:blip r:embed="rId10"/>
              </a:buBlip>
            </a:pPr>
            <a:r>
              <a:rPr lang="es-ES" sz="2800" dirty="0">
                <a:solidFill>
                  <a:schemeClr val="bg1"/>
                </a:solidFill>
                <a:latin typeface="Lora" pitchFamily="2" charset="0"/>
              </a:rPr>
              <a:t>Identifica la importancia de la familia Lampyridae como bioindicadores del lugar que habitan.</a:t>
            </a:r>
            <a:r>
              <a:rPr lang="es-ES" sz="2800" dirty="0">
                <a:solidFill>
                  <a:schemeClr val="bg1"/>
                </a:solidFill>
              </a:rPr>
              <a:t> </a:t>
            </a:r>
          </a:p>
        </p:txBody>
      </p:sp>
      <p:sp>
        <p:nvSpPr>
          <p:cNvPr id="48" name="CuadroTexto 47">
            <a:extLst>
              <a:ext uri="{FF2B5EF4-FFF2-40B4-BE49-F238E27FC236}">
                <a16:creationId xmlns:a16="http://schemas.microsoft.com/office/drawing/2014/main" id="{30707FDA-4DA2-459B-67CC-C0EC86DD6E52}"/>
              </a:ext>
            </a:extLst>
          </p:cNvPr>
          <p:cNvSpPr txBox="1"/>
          <p:nvPr/>
        </p:nvSpPr>
        <p:spPr>
          <a:xfrm>
            <a:off x="1721534" y="31264400"/>
            <a:ext cx="25388135" cy="3420123"/>
          </a:xfrm>
          <a:prstGeom prst="rect">
            <a:avLst/>
          </a:prstGeom>
          <a:noFill/>
        </p:spPr>
        <p:txBody>
          <a:bodyPr wrap="square" lIns="200003" tIns="200003" rIns="200003" bIns="200003" rtlCol="0" anchor="ctr" anchorCtr="0">
            <a:spAutoFit/>
          </a:bodyPr>
          <a:lstStyle/>
          <a:p>
            <a:pPr marL="457200" indent="-457200" algn="just">
              <a:buBlip>
                <a:blip r:embed="rId10"/>
              </a:buBlip>
            </a:pPr>
            <a:r>
              <a:rPr lang="es-MX" sz="2800" dirty="0">
                <a:solidFill>
                  <a:schemeClr val="bg1"/>
                </a:solidFill>
                <a:latin typeface="Lora" pitchFamily="2" charset="0"/>
              </a:rPr>
              <a:t>Ladino Peñuela, A. (2022). Luciérnagas (</a:t>
            </a:r>
            <a:r>
              <a:rPr lang="es-MX" sz="2800" dirty="0" err="1">
                <a:solidFill>
                  <a:schemeClr val="bg1"/>
                </a:solidFill>
                <a:latin typeface="Lora" pitchFamily="2" charset="0"/>
              </a:rPr>
              <a:t>Coleoptera</a:t>
            </a:r>
            <a:r>
              <a:rPr lang="es-MX" sz="2800" dirty="0">
                <a:solidFill>
                  <a:schemeClr val="bg1"/>
                </a:solidFill>
                <a:latin typeface="Lora" pitchFamily="2" charset="0"/>
              </a:rPr>
              <a:t>: Lampyridae): Registro y distribución de escarabajos luminiscentes en Colombia. Universidad Nacional de Colombia. (15/11/22)</a:t>
            </a:r>
          </a:p>
          <a:p>
            <a:pPr marL="457200" indent="-457200" algn="just">
              <a:buBlip>
                <a:blip r:embed="rId10"/>
              </a:buBlip>
            </a:pPr>
            <a:r>
              <a:rPr lang="es-MX" sz="2800" dirty="0">
                <a:solidFill>
                  <a:schemeClr val="bg1"/>
                </a:solidFill>
                <a:latin typeface="Lora" pitchFamily="2" charset="0"/>
              </a:rPr>
              <a:t>Katie Hunt,  (2020) Las luciérnagas se enfrentan a la extinción debido a la pérdida de hábitat, a los pesticidas y a luz artificial CNN. (15/11/22)</a:t>
            </a:r>
          </a:p>
          <a:p>
            <a:pPr marL="457200" indent="-457200" algn="just">
              <a:buBlip>
                <a:blip r:embed="rId10"/>
              </a:buBlip>
            </a:pPr>
            <a:r>
              <a:rPr lang="es-ES" sz="2800" dirty="0">
                <a:solidFill>
                  <a:schemeClr val="bg1"/>
                </a:solidFill>
                <a:latin typeface="Lora" pitchFamily="2" charset="0"/>
              </a:rPr>
              <a:t>Guzmán Álvarez, J.R. y De </a:t>
            </a:r>
            <a:r>
              <a:rPr lang="es-ES" sz="2800" dirty="0" err="1">
                <a:solidFill>
                  <a:schemeClr val="bg1"/>
                </a:solidFill>
                <a:latin typeface="Lora" pitchFamily="2" charset="0"/>
              </a:rPr>
              <a:t>Cock</a:t>
            </a:r>
            <a:r>
              <a:rPr lang="es-ES" sz="2800" dirty="0">
                <a:solidFill>
                  <a:schemeClr val="bg1"/>
                </a:solidFill>
                <a:latin typeface="Lora" pitchFamily="2" charset="0"/>
              </a:rPr>
              <a:t>, R. 2017. “¿Has visto una luciérnaga?”, www.gusanosdeluz.com (15/11/22).</a:t>
            </a:r>
            <a:endParaRPr lang="es-MX" sz="2800" dirty="0">
              <a:solidFill>
                <a:schemeClr val="bg1"/>
              </a:solidFill>
              <a:latin typeface="Lora" pitchFamily="2" charset="0"/>
            </a:endParaRPr>
          </a:p>
          <a:p>
            <a:pPr marL="457200" indent="-457200" algn="just">
              <a:buBlip>
                <a:blip r:embed="rId10"/>
              </a:buBlip>
            </a:pPr>
            <a:r>
              <a:rPr lang="es-ES" sz="2800" dirty="0">
                <a:solidFill>
                  <a:schemeClr val="bg1"/>
                </a:solidFill>
                <a:latin typeface="Lora" pitchFamily="2" charset="0"/>
              </a:rPr>
              <a:t>Neus Palou. (2020). ¿Desaparecerán las luciérnagas? La contaminación lumínica y los pesticidas pueden acabar con ellas. La Vanguardia. (15/11/22)‌</a:t>
            </a:r>
            <a:endParaRPr lang="es-MX" sz="2800" dirty="0">
              <a:solidFill>
                <a:schemeClr val="bg1"/>
              </a:solidFill>
              <a:latin typeface="Lora" pitchFamily="2" charset="0"/>
            </a:endParaRPr>
          </a:p>
          <a:p>
            <a:pPr marL="457200" indent="-457200" algn="just">
              <a:buBlip>
                <a:blip r:embed="rId10"/>
              </a:buBlip>
            </a:pPr>
            <a:r>
              <a:rPr lang="es-MX" sz="2800" dirty="0" err="1">
                <a:solidFill>
                  <a:schemeClr val="bg1"/>
                </a:solidFill>
                <a:latin typeface="Lora" pitchFamily="2" charset="0"/>
              </a:rPr>
              <a:t>Fallon</a:t>
            </a:r>
            <a:r>
              <a:rPr lang="es-MX" sz="2800" dirty="0">
                <a:solidFill>
                  <a:schemeClr val="bg1"/>
                </a:solidFill>
                <a:latin typeface="Lora" pitchFamily="2" charset="0"/>
              </a:rPr>
              <a:t>, C. E., Walker, A. C., Lewis, S., Cicero, J., </a:t>
            </a:r>
            <a:r>
              <a:rPr lang="es-MX" sz="2800" dirty="0" err="1">
                <a:solidFill>
                  <a:schemeClr val="bg1"/>
                </a:solidFill>
                <a:latin typeface="Lora" pitchFamily="2" charset="0"/>
              </a:rPr>
              <a:t>Faust</a:t>
            </a:r>
            <a:r>
              <a:rPr lang="es-MX" sz="2800" dirty="0">
                <a:solidFill>
                  <a:schemeClr val="bg1"/>
                </a:solidFill>
                <a:latin typeface="Lora" pitchFamily="2" charset="0"/>
              </a:rPr>
              <a:t>, L., </a:t>
            </a:r>
            <a:r>
              <a:rPr lang="es-MX" sz="2800" dirty="0" err="1">
                <a:solidFill>
                  <a:schemeClr val="bg1"/>
                </a:solidFill>
                <a:latin typeface="Lora" pitchFamily="2" charset="0"/>
              </a:rPr>
              <a:t>Heckscher</a:t>
            </a:r>
            <a:r>
              <a:rPr lang="es-MX" sz="2800" dirty="0">
                <a:solidFill>
                  <a:schemeClr val="bg1"/>
                </a:solidFill>
                <a:latin typeface="Lora" pitchFamily="2" charset="0"/>
              </a:rPr>
              <a:t>, C. M., Pérez-Hernández, C. X., Pfeiffer, B., &amp; Jepsen, S. (2021). </a:t>
            </a:r>
            <a:r>
              <a:rPr lang="es-MX" sz="2800" dirty="0" err="1">
                <a:solidFill>
                  <a:schemeClr val="bg1"/>
                </a:solidFill>
                <a:latin typeface="Lora" pitchFamily="2" charset="0"/>
              </a:rPr>
              <a:t>Evaluating</a:t>
            </a:r>
            <a:r>
              <a:rPr lang="es-MX" sz="2800" dirty="0">
                <a:solidFill>
                  <a:schemeClr val="bg1"/>
                </a:solidFill>
                <a:latin typeface="Lora" pitchFamily="2" charset="0"/>
              </a:rPr>
              <a:t> </a:t>
            </a:r>
            <a:r>
              <a:rPr lang="es-MX" sz="2800" dirty="0" err="1">
                <a:solidFill>
                  <a:schemeClr val="bg1"/>
                </a:solidFill>
                <a:latin typeface="Lora" pitchFamily="2" charset="0"/>
              </a:rPr>
              <a:t>firefly</a:t>
            </a:r>
            <a:r>
              <a:rPr lang="es-MX" sz="2800" dirty="0">
                <a:solidFill>
                  <a:schemeClr val="bg1"/>
                </a:solidFill>
                <a:latin typeface="Lora" pitchFamily="2" charset="0"/>
              </a:rPr>
              <a:t> </a:t>
            </a:r>
            <a:r>
              <a:rPr lang="es-MX" sz="2800" dirty="0" err="1">
                <a:solidFill>
                  <a:schemeClr val="bg1"/>
                </a:solidFill>
                <a:latin typeface="Lora" pitchFamily="2" charset="0"/>
              </a:rPr>
              <a:t>extinction</a:t>
            </a:r>
            <a:r>
              <a:rPr lang="es-MX" sz="2800" dirty="0">
                <a:solidFill>
                  <a:schemeClr val="bg1"/>
                </a:solidFill>
                <a:latin typeface="Lora" pitchFamily="2" charset="0"/>
              </a:rPr>
              <a:t> </a:t>
            </a:r>
            <a:r>
              <a:rPr lang="es-MX" sz="2800" dirty="0" err="1">
                <a:solidFill>
                  <a:schemeClr val="bg1"/>
                </a:solidFill>
                <a:latin typeface="Lora" pitchFamily="2" charset="0"/>
              </a:rPr>
              <a:t>risk</a:t>
            </a:r>
            <a:r>
              <a:rPr lang="es-MX" sz="2800" dirty="0">
                <a:solidFill>
                  <a:schemeClr val="bg1"/>
                </a:solidFill>
                <a:latin typeface="Lora" pitchFamily="2" charset="0"/>
              </a:rPr>
              <a:t>: </a:t>
            </a:r>
            <a:r>
              <a:rPr lang="es-MX" sz="2800" dirty="0" err="1">
                <a:solidFill>
                  <a:schemeClr val="bg1"/>
                </a:solidFill>
                <a:latin typeface="Lora" pitchFamily="2" charset="0"/>
              </a:rPr>
              <a:t>Initial</a:t>
            </a:r>
            <a:r>
              <a:rPr lang="es-MX" sz="2800" dirty="0">
                <a:solidFill>
                  <a:schemeClr val="bg1"/>
                </a:solidFill>
                <a:latin typeface="Lora" pitchFamily="2" charset="0"/>
              </a:rPr>
              <a:t> red </a:t>
            </a:r>
            <a:r>
              <a:rPr lang="es-MX" sz="2800" dirty="0" err="1">
                <a:solidFill>
                  <a:schemeClr val="bg1"/>
                </a:solidFill>
                <a:latin typeface="Lora" pitchFamily="2" charset="0"/>
              </a:rPr>
              <a:t>list</a:t>
            </a:r>
            <a:r>
              <a:rPr lang="es-MX" sz="2800" dirty="0">
                <a:solidFill>
                  <a:schemeClr val="bg1"/>
                </a:solidFill>
                <a:latin typeface="Lora" pitchFamily="2" charset="0"/>
              </a:rPr>
              <a:t> </a:t>
            </a:r>
            <a:r>
              <a:rPr lang="es-MX" sz="2800" dirty="0" err="1">
                <a:solidFill>
                  <a:schemeClr val="bg1"/>
                </a:solidFill>
                <a:latin typeface="Lora" pitchFamily="2" charset="0"/>
              </a:rPr>
              <a:t>assessments</a:t>
            </a:r>
            <a:r>
              <a:rPr lang="es-MX" sz="2800" dirty="0">
                <a:solidFill>
                  <a:schemeClr val="bg1"/>
                </a:solidFill>
                <a:latin typeface="Lora" pitchFamily="2" charset="0"/>
              </a:rPr>
              <a:t> </a:t>
            </a:r>
            <a:r>
              <a:rPr lang="es-MX" sz="2800" dirty="0" err="1">
                <a:solidFill>
                  <a:schemeClr val="bg1"/>
                </a:solidFill>
                <a:latin typeface="Lora" pitchFamily="2" charset="0"/>
              </a:rPr>
              <a:t>for</a:t>
            </a:r>
            <a:r>
              <a:rPr lang="es-MX" sz="2800" dirty="0">
                <a:solidFill>
                  <a:schemeClr val="bg1"/>
                </a:solidFill>
                <a:latin typeface="Lora" pitchFamily="2" charset="0"/>
              </a:rPr>
              <a:t> North </a:t>
            </a:r>
            <a:r>
              <a:rPr lang="es-MX" sz="2800" dirty="0" err="1">
                <a:solidFill>
                  <a:schemeClr val="bg1"/>
                </a:solidFill>
                <a:latin typeface="Lora" pitchFamily="2" charset="0"/>
              </a:rPr>
              <a:t>America</a:t>
            </a:r>
            <a:r>
              <a:rPr lang="es-MX" sz="2800" dirty="0">
                <a:solidFill>
                  <a:schemeClr val="bg1"/>
                </a:solidFill>
                <a:latin typeface="Lora" pitchFamily="2" charset="0"/>
              </a:rPr>
              <a:t>. PLOS ONE, 16(11), e0259379. </a:t>
            </a:r>
            <a:r>
              <a:rPr lang="es-MX" sz="2800" dirty="0">
                <a:solidFill>
                  <a:schemeClr val="bg1"/>
                </a:solidFill>
                <a:latin typeface="Lora" pitchFamily="2" charset="0"/>
                <a:hlinkClick r:id="rId11">
                  <a:extLst>
                    <a:ext uri="{A12FA001-AC4F-418D-AE19-62706E023703}">
                      <ahyp:hlinkClr xmlns:ahyp="http://schemas.microsoft.com/office/drawing/2018/hyperlinkcolor" val="tx"/>
                    </a:ext>
                  </a:extLst>
                </a:hlinkClick>
              </a:rPr>
              <a:t>https://doi.org/10.1371/journal.pone.0259379</a:t>
            </a:r>
            <a:r>
              <a:rPr lang="es-MX" sz="2800" dirty="0">
                <a:solidFill>
                  <a:schemeClr val="bg1"/>
                </a:solidFill>
                <a:latin typeface="Lora" pitchFamily="2" charset="0"/>
              </a:rPr>
              <a:t> (15/11/22)</a:t>
            </a:r>
          </a:p>
        </p:txBody>
      </p:sp>
      <p:pic>
        <p:nvPicPr>
          <p:cNvPr id="1026" name="Picture 2" descr="Centro de Estudios e Investigaciones en Biodiversidad y Biotecnología CIBUQ  | Facebook">
            <a:extLst>
              <a:ext uri="{FF2B5EF4-FFF2-40B4-BE49-F238E27FC236}">
                <a16:creationId xmlns:a16="http://schemas.microsoft.com/office/drawing/2014/main" id="{31A3E218-0FC8-4A10-8F2B-CB6E6DEC398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213011" y="20422247"/>
            <a:ext cx="2333625" cy="1962150"/>
          </a:xfrm>
          <a:prstGeom prst="rect">
            <a:avLst/>
          </a:prstGeom>
          <a:extLst>
            <a:ext uri="{909E8E84-426E-40DD-AFC4-6F175D3DCCD1}">
              <a14:hiddenFill xmlns:a14="http://schemas.microsoft.com/office/drawing/2010/main">
                <a:solidFill>
                  <a:srgbClr val="FFFFFF"/>
                </a:solidFill>
              </a14:hiddenFill>
            </a:ext>
          </a:extLst>
        </p:spPr>
      </p:pic>
      <p:graphicFrame>
        <p:nvGraphicFramePr>
          <p:cNvPr id="15" name="Gráfico 14">
            <a:extLst>
              <a:ext uri="{FF2B5EF4-FFF2-40B4-BE49-F238E27FC236}">
                <a16:creationId xmlns:a16="http://schemas.microsoft.com/office/drawing/2014/main" id="{48EBB056-343A-419A-993A-02CACE574240}"/>
              </a:ext>
            </a:extLst>
          </p:cNvPr>
          <p:cNvGraphicFramePr/>
          <p:nvPr>
            <p:extLst>
              <p:ext uri="{D42A27DB-BD31-4B8C-83A1-F6EECF244321}">
                <p14:modId xmlns:p14="http://schemas.microsoft.com/office/powerpoint/2010/main" val="2972288246"/>
              </p:ext>
            </p:extLst>
          </p:nvPr>
        </p:nvGraphicFramePr>
        <p:xfrm>
          <a:off x="14034841" y="14559984"/>
          <a:ext cx="9360912" cy="6339762"/>
        </p:xfrm>
        <a:graphic>
          <a:graphicData uri="http://schemas.openxmlformats.org/drawingml/2006/chart">
            <c:chart xmlns:c="http://schemas.openxmlformats.org/drawingml/2006/chart" xmlns:r="http://schemas.openxmlformats.org/officeDocument/2006/relationships" r:id="rId13"/>
          </a:graphicData>
        </a:graphic>
      </p:graphicFrame>
      <p:sp>
        <p:nvSpPr>
          <p:cNvPr id="49" name="CuadroTexto 48">
            <a:extLst>
              <a:ext uri="{FF2B5EF4-FFF2-40B4-BE49-F238E27FC236}">
                <a16:creationId xmlns:a16="http://schemas.microsoft.com/office/drawing/2014/main" id="{279897F0-4FD9-4702-9CAD-AB2802237E52}"/>
              </a:ext>
            </a:extLst>
          </p:cNvPr>
          <p:cNvSpPr txBox="1"/>
          <p:nvPr/>
        </p:nvSpPr>
        <p:spPr>
          <a:xfrm>
            <a:off x="14501808" y="9938774"/>
            <a:ext cx="12692742" cy="834799"/>
          </a:xfrm>
          <a:prstGeom prst="rect">
            <a:avLst/>
          </a:prstGeom>
          <a:noFill/>
        </p:spPr>
        <p:txBody>
          <a:bodyPr wrap="square" lIns="200003" tIns="200003" rIns="200003" bIns="200003" rtlCol="0" anchor="ctr" anchorCtr="0">
            <a:spAutoFit/>
          </a:bodyPr>
          <a:lstStyle/>
          <a:p>
            <a:pPr algn="ctr"/>
            <a:r>
              <a:rPr lang="es-ES" sz="2400" dirty="0">
                <a:solidFill>
                  <a:schemeClr val="bg1"/>
                </a:solidFill>
                <a:latin typeface="Lora" pitchFamily="2" charset="0"/>
              </a:rPr>
              <a:t>FACTORES QUE </a:t>
            </a:r>
            <a:r>
              <a:rPr lang="es-ES" sz="2800" dirty="0">
                <a:solidFill>
                  <a:schemeClr val="bg1"/>
                </a:solidFill>
                <a:latin typeface="Lora" pitchFamily="2" charset="0"/>
              </a:rPr>
              <a:t>FOMENTAN</a:t>
            </a:r>
            <a:r>
              <a:rPr lang="es-ES" sz="2400" dirty="0">
                <a:solidFill>
                  <a:schemeClr val="bg1"/>
                </a:solidFill>
                <a:latin typeface="Lora" pitchFamily="2" charset="0"/>
              </a:rPr>
              <a:t> EL PELIGRO DE EXTINCION DE LOS LAMPIRIDOS.</a:t>
            </a:r>
          </a:p>
        </p:txBody>
      </p:sp>
      <p:pic>
        <p:nvPicPr>
          <p:cNvPr id="51" name="Imagen 50">
            <a:extLst>
              <a:ext uri="{FF2B5EF4-FFF2-40B4-BE49-F238E27FC236}">
                <a16:creationId xmlns:a16="http://schemas.microsoft.com/office/drawing/2014/main" id="{A69F59EA-4DBA-48B9-96D9-82B9D0DB4E3B}"/>
              </a:ext>
            </a:extLst>
          </p:cNvPr>
          <p:cNvPicPr>
            <a:picLocks noChangeAspect="1"/>
          </p:cNvPicPr>
          <p:nvPr/>
        </p:nvPicPr>
        <p:blipFill rotWithShape="1">
          <a:blip r:embed="rId14">
            <a:duotone>
              <a:prstClr val="black"/>
              <a:srgbClr val="61642B">
                <a:tint val="45000"/>
                <a:satMod val="400000"/>
              </a:srgbClr>
            </a:duotone>
            <a:extLst>
              <a:ext uri="{28A0092B-C50C-407E-A947-70E740481C1C}">
                <a14:useLocalDpi xmlns:a14="http://schemas.microsoft.com/office/drawing/2010/main" val="0"/>
              </a:ext>
            </a:extLst>
          </a:blip>
          <a:srcRect l="10381" t="7564" r="9798" b="16642"/>
          <a:stretch/>
        </p:blipFill>
        <p:spPr>
          <a:xfrm>
            <a:off x="14650321" y="19946822"/>
            <a:ext cx="7791408" cy="10092094"/>
          </a:xfrm>
          <a:prstGeom prst="rect">
            <a:avLst/>
          </a:prstGeom>
          <a:ln>
            <a:noFill/>
          </a:ln>
          <a:effectLst>
            <a:outerShdw blurRad="482600" dist="50800" sx="102000" sy="102000" algn="ctr" rotWithShape="0">
              <a:schemeClr val="bg1">
                <a:alpha val="38000"/>
              </a:schemeClr>
            </a:outerShdw>
          </a:effectLst>
        </p:spPr>
      </p:pic>
      <p:pic>
        <p:nvPicPr>
          <p:cNvPr id="53" name="Imagen 52">
            <a:extLst>
              <a:ext uri="{FF2B5EF4-FFF2-40B4-BE49-F238E27FC236}">
                <a16:creationId xmlns:a16="http://schemas.microsoft.com/office/drawing/2014/main" id="{77D95FBE-63D8-4302-A047-D42083FB6863}"/>
              </a:ext>
            </a:extLst>
          </p:cNvPr>
          <p:cNvPicPr>
            <a:picLocks noChangeAspect="1"/>
          </p:cNvPicPr>
          <p:nvPr/>
        </p:nvPicPr>
        <p:blipFill rotWithShape="1">
          <a:blip r:embed="rId15">
            <a:extLst>
              <a:ext uri="{BEBA8EAE-BF5A-486C-A8C5-ECC9F3942E4B}">
                <a14:imgProps xmlns:a14="http://schemas.microsoft.com/office/drawing/2010/main">
                  <a14:imgLayer r:embed="rId16">
                    <a14:imgEffect>
                      <a14:colorTemperature colorTemp="8800"/>
                    </a14:imgEffect>
                    <a14:imgEffect>
                      <a14:brightnessContrast contrast="20000"/>
                    </a14:imgEffect>
                  </a14:imgLayer>
                </a14:imgProps>
              </a:ext>
              <a:ext uri="{28A0092B-C50C-407E-A947-70E740481C1C}">
                <a14:useLocalDpi xmlns:a14="http://schemas.microsoft.com/office/drawing/2010/main" val="0"/>
              </a:ext>
            </a:extLst>
          </a:blip>
          <a:srcRect l="15859" t="15620" r="12854" b="15047"/>
          <a:stretch/>
        </p:blipFill>
        <p:spPr>
          <a:xfrm rot="21070080" flipH="1">
            <a:off x="20262100" y="10707526"/>
            <a:ext cx="6565375" cy="6385396"/>
          </a:xfrm>
          <a:prstGeom prst="rect">
            <a:avLst/>
          </a:prstGeom>
          <a:ln>
            <a:noFill/>
          </a:ln>
          <a:effectLst>
            <a:outerShdw blurRad="584200" dist="114300" dir="1440000" algn="ctr" rotWithShape="0">
              <a:schemeClr val="bg1">
                <a:alpha val="34000"/>
              </a:schemeClr>
            </a:outerShdw>
          </a:effectLst>
        </p:spPr>
      </p:pic>
      <p:sp>
        <p:nvSpPr>
          <p:cNvPr id="54" name="CuadroTexto 53">
            <a:extLst>
              <a:ext uri="{FF2B5EF4-FFF2-40B4-BE49-F238E27FC236}">
                <a16:creationId xmlns:a16="http://schemas.microsoft.com/office/drawing/2014/main" id="{0E58482E-961A-4712-8EBE-F6871B209A42}"/>
              </a:ext>
            </a:extLst>
          </p:cNvPr>
          <p:cNvSpPr txBox="1"/>
          <p:nvPr/>
        </p:nvSpPr>
        <p:spPr>
          <a:xfrm>
            <a:off x="15196638" y="10816432"/>
            <a:ext cx="4858488" cy="2250572"/>
          </a:xfrm>
          <a:prstGeom prst="rect">
            <a:avLst/>
          </a:prstGeom>
          <a:noFill/>
        </p:spPr>
        <p:txBody>
          <a:bodyPr wrap="square" lIns="200003" tIns="200003" rIns="200003" bIns="200003" rtlCol="0" anchor="ctr" anchorCtr="0">
            <a:spAutoFit/>
          </a:bodyPr>
          <a:lstStyle/>
          <a:p>
            <a:pPr algn="ctr"/>
            <a:r>
              <a:rPr lang="es-ES" sz="2400" dirty="0">
                <a:solidFill>
                  <a:schemeClr val="bg1"/>
                </a:solidFill>
                <a:latin typeface="Lora" pitchFamily="2" charset="0"/>
              </a:rPr>
              <a:t>Fumigación Aérea</a:t>
            </a:r>
          </a:p>
          <a:p>
            <a:pPr algn="ctr"/>
            <a:r>
              <a:rPr lang="es-ES" sz="2400" dirty="0">
                <a:solidFill>
                  <a:schemeClr val="bg1"/>
                </a:solidFill>
                <a:latin typeface="Lora" pitchFamily="2" charset="0"/>
              </a:rPr>
              <a:t>Cambio Climático</a:t>
            </a:r>
          </a:p>
          <a:p>
            <a:pPr algn="ctr"/>
            <a:r>
              <a:rPr lang="es-ES" sz="2400" dirty="0">
                <a:solidFill>
                  <a:schemeClr val="bg1"/>
                </a:solidFill>
                <a:latin typeface="Lora" pitchFamily="2" charset="0"/>
              </a:rPr>
              <a:t>Deforestación, perdida de hábitat y</a:t>
            </a:r>
          </a:p>
          <a:p>
            <a:pPr algn="ctr"/>
            <a:r>
              <a:rPr lang="es-ES" sz="2400" dirty="0">
                <a:solidFill>
                  <a:schemeClr val="bg1"/>
                </a:solidFill>
                <a:latin typeface="Lora" pitchFamily="2" charset="0"/>
              </a:rPr>
              <a:t>Contaminación Lumínica</a:t>
            </a:r>
            <a:endParaRPr lang="es-ES" sz="2000" dirty="0">
              <a:solidFill>
                <a:schemeClr val="bg1"/>
              </a:solidFill>
              <a:latin typeface="Lora" pitchFamily="2" charset="0"/>
            </a:endParaRPr>
          </a:p>
        </p:txBody>
      </p:sp>
      <p:sp>
        <p:nvSpPr>
          <p:cNvPr id="55" name="CuadroTexto 54">
            <a:extLst>
              <a:ext uri="{FF2B5EF4-FFF2-40B4-BE49-F238E27FC236}">
                <a16:creationId xmlns:a16="http://schemas.microsoft.com/office/drawing/2014/main" id="{37942EF5-D8E1-4D11-BB39-F2AC62A9BCA5}"/>
              </a:ext>
            </a:extLst>
          </p:cNvPr>
          <p:cNvSpPr txBox="1"/>
          <p:nvPr/>
        </p:nvSpPr>
        <p:spPr>
          <a:xfrm>
            <a:off x="1448598" y="22107154"/>
            <a:ext cx="1967057" cy="2065906"/>
          </a:xfrm>
          <a:prstGeom prst="rect">
            <a:avLst/>
          </a:prstGeom>
          <a:noFill/>
        </p:spPr>
        <p:txBody>
          <a:bodyPr wrap="square" lIns="200003" tIns="200003" rIns="200003" bIns="200003" rtlCol="0" anchor="ctr" anchorCtr="0">
            <a:spAutoFit/>
          </a:bodyPr>
          <a:lstStyle/>
          <a:p>
            <a:pPr algn="ctr"/>
            <a:r>
              <a:rPr lang="es-ES" dirty="0">
                <a:solidFill>
                  <a:schemeClr val="bg1"/>
                </a:solidFill>
                <a:latin typeface="Lora" pitchFamily="2" charset="0"/>
              </a:rPr>
              <a:t>Articulo: Registro y distribución  de escarabajos luminiscentes en Colombia</a:t>
            </a:r>
          </a:p>
        </p:txBody>
      </p:sp>
      <p:sp>
        <p:nvSpPr>
          <p:cNvPr id="56" name="CuadroTexto 55">
            <a:extLst>
              <a:ext uri="{FF2B5EF4-FFF2-40B4-BE49-F238E27FC236}">
                <a16:creationId xmlns:a16="http://schemas.microsoft.com/office/drawing/2014/main" id="{40163D00-DF89-40F9-87CF-78733F281DF1}"/>
              </a:ext>
            </a:extLst>
          </p:cNvPr>
          <p:cNvSpPr txBox="1"/>
          <p:nvPr/>
        </p:nvSpPr>
        <p:spPr>
          <a:xfrm>
            <a:off x="5203037" y="22294703"/>
            <a:ext cx="2333624" cy="2342905"/>
          </a:xfrm>
          <a:prstGeom prst="rect">
            <a:avLst/>
          </a:prstGeom>
          <a:noFill/>
        </p:spPr>
        <p:txBody>
          <a:bodyPr wrap="square" lIns="200003" tIns="200003" rIns="200003" bIns="200003" rtlCol="0" anchor="ctr" anchorCtr="0">
            <a:spAutoFit/>
          </a:bodyPr>
          <a:lstStyle/>
          <a:p>
            <a:pPr algn="ctr"/>
            <a:r>
              <a:rPr lang="es-ES" dirty="0">
                <a:solidFill>
                  <a:schemeClr val="bg1"/>
                </a:solidFill>
                <a:latin typeface="Lora" pitchFamily="2" charset="0"/>
              </a:rPr>
              <a:t>Información extraída del centro de investigación biológica de la Universidad del Quindío</a:t>
            </a:r>
          </a:p>
        </p:txBody>
      </p:sp>
      <p:pic>
        <p:nvPicPr>
          <p:cNvPr id="6" name="Picture 4" descr="PN-GTGC)">
            <a:extLst>
              <a:ext uri="{FF2B5EF4-FFF2-40B4-BE49-F238E27FC236}">
                <a16:creationId xmlns:a16="http://schemas.microsoft.com/office/drawing/2014/main" id="{BD853D0A-A452-4995-8DFF-1DF527901130}"/>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3335383" y="17657941"/>
            <a:ext cx="2988527" cy="2288881"/>
          </a:xfrm>
          <a:prstGeom prst="rect">
            <a:avLst/>
          </a:prstGeom>
          <a:noFill/>
          <a:ln w="38100">
            <a:solidFill>
              <a:srgbClr val="ED7D31"/>
            </a:solidFill>
          </a:ln>
          <a:extLst>
            <a:ext uri="{909E8E84-426E-40DD-AFC4-6F175D3DCCD1}">
              <a14:hiddenFill xmlns:a14="http://schemas.microsoft.com/office/drawing/2010/main">
                <a:solidFill>
                  <a:srgbClr val="FFFFFF"/>
                </a:solidFill>
              </a14:hiddenFill>
            </a:ext>
          </a:extLst>
        </p:spPr>
      </p:pic>
      <p:pic>
        <p:nvPicPr>
          <p:cNvPr id="1036" name="Picture 12" descr="vista de la sabana de Bogota | Sabana de bogota, Lugares hermosos, Paisajes">
            <a:extLst>
              <a:ext uri="{FF2B5EF4-FFF2-40B4-BE49-F238E27FC236}">
                <a16:creationId xmlns:a16="http://schemas.microsoft.com/office/drawing/2014/main" id="{57945752-D4FA-43E5-BBF8-62D7DF71A70A}"/>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3361220" y="25040484"/>
            <a:ext cx="2939221" cy="2233777"/>
          </a:xfrm>
          <a:prstGeom prst="rect">
            <a:avLst/>
          </a:prstGeom>
          <a:noFill/>
          <a:ln w="38100">
            <a:solidFill>
              <a:srgbClr val="9E480E"/>
            </a:solidFill>
          </a:ln>
          <a:extLst>
            <a:ext uri="{909E8E84-426E-40DD-AFC4-6F175D3DCCD1}">
              <a14:hiddenFill xmlns:a14="http://schemas.microsoft.com/office/drawing/2010/main">
                <a:solidFill>
                  <a:srgbClr val="FFFFFF"/>
                </a:solidFill>
              </a14:hiddenFill>
            </a:ext>
          </a:extLst>
        </p:spPr>
      </p:pic>
      <p:pic>
        <p:nvPicPr>
          <p:cNvPr id="1038" name="Picture 14" descr="CÁTEDRA ORINOQUIA : BIODIVERSIDAD">
            <a:extLst>
              <a:ext uri="{FF2B5EF4-FFF2-40B4-BE49-F238E27FC236}">
                <a16:creationId xmlns:a16="http://schemas.microsoft.com/office/drawing/2014/main" id="{E624FD06-0787-4B5F-B396-CCD0446E08F0}"/>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23335829" y="27461647"/>
            <a:ext cx="2978370" cy="2254490"/>
          </a:xfrm>
          <a:prstGeom prst="rect">
            <a:avLst/>
          </a:prstGeom>
          <a:noFill/>
          <a:ln w="38100">
            <a:solidFill>
              <a:srgbClr val="997300"/>
            </a:solidFill>
          </a:ln>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4B314238-2A2B-4FC0-968A-53F4745573A1}"/>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23341407" y="22593384"/>
            <a:ext cx="2977370" cy="2254490"/>
          </a:xfrm>
          <a:prstGeom prst="rect">
            <a:avLst/>
          </a:prstGeom>
          <a:noFill/>
          <a:ln w="38100">
            <a:solidFill>
              <a:srgbClr val="70AD47"/>
            </a:solidFill>
          </a:ln>
          <a:extLst>
            <a:ext uri="{909E8E84-426E-40DD-AFC4-6F175D3DCCD1}">
              <a14:hiddenFill xmlns:a14="http://schemas.microsoft.com/office/drawing/2010/main">
                <a:solidFill>
                  <a:srgbClr val="FFFFFF"/>
                </a:solidFill>
              </a14:hiddenFill>
            </a:ext>
          </a:extLst>
        </p:spPr>
      </p:pic>
      <p:pic>
        <p:nvPicPr>
          <p:cNvPr id="11" name="Picture 8" descr="XVI. ÁREAS CLAVE PARA LA CONSERVACIÓN DE LA BIODIVERSIDAD DULCEACUÍCOLA  AMENAZADA EN COLOMBIA:">
            <a:extLst>
              <a:ext uri="{FF2B5EF4-FFF2-40B4-BE49-F238E27FC236}">
                <a16:creationId xmlns:a16="http://schemas.microsoft.com/office/drawing/2014/main" id="{976D7AA2-43DB-4F41-B1DA-B28195C07675}"/>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23335829" y="20141516"/>
            <a:ext cx="2988527" cy="2254490"/>
          </a:xfrm>
          <a:prstGeom prst="rect">
            <a:avLst/>
          </a:prstGeom>
          <a:noFill/>
          <a:ln w="38100">
            <a:solidFill>
              <a:srgbClr val="FFC000"/>
            </a:solidFill>
          </a:ln>
          <a:extLst>
            <a:ext uri="{909E8E84-426E-40DD-AFC4-6F175D3DCCD1}">
              <a14:hiddenFill xmlns:a14="http://schemas.microsoft.com/office/drawing/2010/main">
                <a:solidFill>
                  <a:srgbClr val="FFFFFF"/>
                </a:solidFill>
              </a14:hiddenFill>
            </a:ext>
          </a:extLst>
        </p:spPr>
      </p:pic>
      <p:pic>
        <p:nvPicPr>
          <p:cNvPr id="1042" name="Picture 16" descr="Luminoso Insecto Luciérnaga Noche PNG , Imágenes Prediseñadas De  Luciérnaga, Luminoso, Insecto PNG y PSD para Descargar Gratis | Pngtree |  Imagenes de luciernagas, Luciernagas, Luciérnaga">
            <a:extLst>
              <a:ext uri="{FF2B5EF4-FFF2-40B4-BE49-F238E27FC236}">
                <a16:creationId xmlns:a16="http://schemas.microsoft.com/office/drawing/2014/main" id="{D5BABD8C-2EB5-4FD9-9342-F5D877FC9BA1}"/>
              </a:ext>
            </a:extLst>
          </p:cNvPr>
          <p:cNvPicPr>
            <a:picLocks noChangeAspect="1" noChangeArrowheads="1"/>
          </p:cNvPicPr>
          <p:nvPr/>
        </p:nvPicPr>
        <p:blipFill>
          <a:blip r:embed="rId22">
            <a:extLst>
              <a:ext uri="{BEBA8EAE-BF5A-486C-A8C5-ECC9F3942E4B}">
                <a14:imgProps xmlns:a14="http://schemas.microsoft.com/office/drawing/2010/main">
                  <a14:imgLayer r:embed="rId23">
                    <a14:imgEffect>
                      <a14:backgroundRemoval t="10000" b="90000" l="10000" r="90000">
                        <a14:backgroundMark x1="19844" y1="44219" x2="19844" y2="44219"/>
                        <a14:backgroundMark x1="26250" y1="65000" x2="26250" y2="65000"/>
                        <a14:backgroundMark x1="19688" y1="69219" x2="33438" y2="56875"/>
                        <a14:backgroundMark x1="33438" y1="56875" x2="34375" y2="55781"/>
                        <a14:backgroundMark x1="35313" y1="54375" x2="21406" y2="62187"/>
                        <a14:backgroundMark x1="21406" y1="62187" x2="17500" y2="63438"/>
                        <a14:backgroundMark x1="52500" y1="66719" x2="56406" y2="62656"/>
                        <a14:backgroundMark x1="56406" y1="62656" x2="56250" y2="60313"/>
                        <a14:backgroundMark x1="55781" y1="58125" x2="55781" y2="58125"/>
                        <a14:backgroundMark x1="55781" y1="58125" x2="55781" y2="58125"/>
                        <a14:backgroundMark x1="55625" y1="56875" x2="55625" y2="56875"/>
                        <a14:backgroundMark x1="37500" y1="51250" x2="37500" y2="51250"/>
                        <a14:backgroundMark x1="55469" y1="56094" x2="55469" y2="56094"/>
                      </a14:backgroundRemoval>
                    </a14:imgEffect>
                  </a14:imgLayer>
                </a14:imgProps>
              </a:ext>
              <a:ext uri="{28A0092B-C50C-407E-A947-70E740481C1C}">
                <a14:useLocalDpi xmlns:a14="http://schemas.microsoft.com/office/drawing/2010/main" val="0"/>
              </a:ext>
            </a:extLst>
          </a:blip>
          <a:srcRect/>
          <a:stretch>
            <a:fillRect/>
          </a:stretch>
        </p:blipFill>
        <p:spPr bwMode="auto">
          <a:xfrm rot="19464405">
            <a:off x="13700034" y="27487278"/>
            <a:ext cx="4317885" cy="4317885"/>
          </a:xfrm>
          <a:prstGeom prst="rect">
            <a:avLst/>
          </a:prstGeom>
          <a:noFill/>
          <a:effectLst>
            <a:outerShdw blurRad="812800" dist="431800" dir="5100000" sx="103000" sy="103000" algn="t" rotWithShape="0">
              <a:srgbClr val="F7F004">
                <a:alpha val="40000"/>
              </a:srgbClr>
            </a:outerShdw>
          </a:effectLst>
          <a:extLst>
            <a:ext uri="{909E8E84-426E-40DD-AFC4-6F175D3DCCD1}">
              <a14:hiddenFill xmlns:a14="http://schemas.microsoft.com/office/drawing/2010/main">
                <a:solidFill>
                  <a:srgbClr val="FFFFFF"/>
                </a:solidFill>
              </a14:hiddenFill>
            </a:ext>
          </a:extLst>
        </p:spPr>
      </p:pic>
      <p:sp>
        <p:nvSpPr>
          <p:cNvPr id="85" name="CuadroTexto 84">
            <a:extLst>
              <a:ext uri="{FF2B5EF4-FFF2-40B4-BE49-F238E27FC236}">
                <a16:creationId xmlns:a16="http://schemas.microsoft.com/office/drawing/2014/main" id="{A6F1D0D0-C5E6-449B-B147-1CB95603C6DB}"/>
              </a:ext>
            </a:extLst>
          </p:cNvPr>
          <p:cNvSpPr txBox="1"/>
          <p:nvPr/>
        </p:nvSpPr>
        <p:spPr>
          <a:xfrm>
            <a:off x="7575926" y="20292254"/>
            <a:ext cx="3295338" cy="4004898"/>
          </a:xfrm>
          <a:prstGeom prst="rect">
            <a:avLst/>
          </a:prstGeom>
          <a:noFill/>
        </p:spPr>
        <p:txBody>
          <a:bodyPr wrap="square" lIns="200003" tIns="200003" rIns="200003" bIns="200003" rtlCol="0" anchor="ctr" anchorCtr="0">
            <a:spAutoFit/>
          </a:bodyPr>
          <a:lstStyle/>
          <a:p>
            <a:pPr algn="just"/>
            <a:r>
              <a:rPr lang="es-ES" dirty="0">
                <a:solidFill>
                  <a:schemeClr val="bg1"/>
                </a:solidFill>
                <a:latin typeface="Lora" pitchFamily="2" charset="0"/>
              </a:rPr>
              <a:t>Frases clave indagadas acerca de la familia </a:t>
            </a:r>
            <a:r>
              <a:rPr lang="es-ES" dirty="0" err="1">
                <a:solidFill>
                  <a:schemeClr val="bg1"/>
                </a:solidFill>
                <a:latin typeface="Lora" pitchFamily="2" charset="0"/>
              </a:rPr>
              <a:t>Lampyridae</a:t>
            </a:r>
            <a:r>
              <a:rPr lang="es-ES" dirty="0">
                <a:solidFill>
                  <a:schemeClr val="bg1"/>
                </a:solidFill>
                <a:latin typeface="Lora" pitchFamily="2" charset="0"/>
              </a:rPr>
              <a:t> usando el motor de búsqueda de Google y Google Académico:</a:t>
            </a:r>
          </a:p>
          <a:p>
            <a:pPr algn="just"/>
            <a:endParaRPr lang="es-ES" dirty="0">
              <a:solidFill>
                <a:schemeClr val="bg1"/>
              </a:solidFill>
              <a:latin typeface="Lora" pitchFamily="2" charset="0"/>
            </a:endParaRPr>
          </a:p>
          <a:p>
            <a:pPr algn="just"/>
            <a:r>
              <a:rPr lang="es-ES" dirty="0">
                <a:solidFill>
                  <a:schemeClr val="bg1"/>
                </a:solidFill>
                <a:latin typeface="Lora" pitchFamily="2" charset="0"/>
              </a:rPr>
              <a:t>Riesgo</a:t>
            </a:r>
          </a:p>
          <a:p>
            <a:pPr algn="just"/>
            <a:r>
              <a:rPr lang="es-ES" dirty="0">
                <a:solidFill>
                  <a:schemeClr val="bg1"/>
                </a:solidFill>
                <a:latin typeface="Lora" pitchFamily="2" charset="0"/>
              </a:rPr>
              <a:t>Extinción</a:t>
            </a:r>
          </a:p>
          <a:p>
            <a:pPr algn="just"/>
            <a:r>
              <a:rPr lang="es-ES" dirty="0">
                <a:solidFill>
                  <a:schemeClr val="bg1"/>
                </a:solidFill>
                <a:latin typeface="Lora" pitchFamily="2" charset="0"/>
              </a:rPr>
              <a:t>Distribución Geográfica</a:t>
            </a:r>
          </a:p>
          <a:p>
            <a:pPr algn="just"/>
            <a:r>
              <a:rPr lang="es-ES" dirty="0">
                <a:solidFill>
                  <a:schemeClr val="bg1"/>
                </a:solidFill>
                <a:latin typeface="Lora" pitchFamily="2" charset="0"/>
              </a:rPr>
              <a:t>Perdida de biodiversidad</a:t>
            </a:r>
          </a:p>
          <a:p>
            <a:pPr algn="just"/>
            <a:r>
              <a:rPr lang="es-ES" dirty="0">
                <a:solidFill>
                  <a:schemeClr val="bg1"/>
                </a:solidFill>
                <a:latin typeface="Lora" pitchFamily="2" charset="0"/>
              </a:rPr>
              <a:t>Bioluminiscencia</a:t>
            </a:r>
          </a:p>
          <a:p>
            <a:pPr algn="just"/>
            <a:r>
              <a:rPr lang="es-ES" dirty="0">
                <a:solidFill>
                  <a:schemeClr val="bg1"/>
                </a:solidFill>
                <a:latin typeface="Lora" pitchFamily="2" charset="0"/>
              </a:rPr>
              <a:t>Bioindicadores</a:t>
            </a:r>
          </a:p>
        </p:txBody>
      </p:sp>
      <p:pic>
        <p:nvPicPr>
          <p:cNvPr id="1047" name="Imagen 1046">
            <a:extLst>
              <a:ext uri="{FF2B5EF4-FFF2-40B4-BE49-F238E27FC236}">
                <a16:creationId xmlns:a16="http://schemas.microsoft.com/office/drawing/2014/main" id="{D1EB4375-3002-44D1-AD37-B947F0CE2B97}"/>
              </a:ext>
            </a:extLst>
          </p:cNvPr>
          <p:cNvPicPr>
            <a:picLocks noChangeAspect="1"/>
          </p:cNvPicPr>
          <p:nvPr/>
        </p:nvPicPr>
        <p:blipFill>
          <a:blip r:embed="rId24"/>
          <a:stretch>
            <a:fillRect/>
          </a:stretch>
        </p:blipFill>
        <p:spPr>
          <a:xfrm>
            <a:off x="10933708" y="20434132"/>
            <a:ext cx="2062025" cy="1447036"/>
          </a:xfrm>
          <a:prstGeom prst="rect">
            <a:avLst/>
          </a:prstGeom>
        </p:spPr>
      </p:pic>
      <p:sp>
        <p:nvSpPr>
          <p:cNvPr id="90" name="CuadroTexto 89">
            <a:extLst>
              <a:ext uri="{FF2B5EF4-FFF2-40B4-BE49-F238E27FC236}">
                <a16:creationId xmlns:a16="http://schemas.microsoft.com/office/drawing/2014/main" id="{105D9A62-FC02-4439-A96E-0FE5E047BD60}"/>
              </a:ext>
            </a:extLst>
          </p:cNvPr>
          <p:cNvSpPr txBox="1"/>
          <p:nvPr/>
        </p:nvSpPr>
        <p:spPr>
          <a:xfrm>
            <a:off x="10747992" y="21891613"/>
            <a:ext cx="2433455" cy="2619904"/>
          </a:xfrm>
          <a:prstGeom prst="rect">
            <a:avLst/>
          </a:prstGeom>
          <a:noFill/>
        </p:spPr>
        <p:txBody>
          <a:bodyPr wrap="square" lIns="200003" tIns="200003" rIns="200003" bIns="200003" rtlCol="0" anchor="ctr" anchorCtr="0">
            <a:spAutoFit/>
          </a:bodyPr>
          <a:lstStyle/>
          <a:p>
            <a:pPr algn="ctr"/>
            <a:r>
              <a:rPr lang="es-ES" dirty="0">
                <a:solidFill>
                  <a:schemeClr val="bg1"/>
                </a:solidFill>
                <a:latin typeface="Lora" pitchFamily="2" charset="0"/>
              </a:rPr>
              <a:t>Articulo: Evaluación del riesgo de extinción de las luciérnagas: evaluaciones iniciales de la lista roja para América del Norte</a:t>
            </a:r>
          </a:p>
        </p:txBody>
      </p:sp>
    </p:spTree>
    <p:extLst>
      <p:ext uri="{BB962C8B-B14F-4D97-AF65-F5344CB8AC3E}">
        <p14:creationId xmlns:p14="http://schemas.microsoft.com/office/powerpoint/2010/main" val="1768005333"/>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2739</TotalTime>
  <Words>772</Words>
  <Application>Microsoft Office PowerPoint</Application>
  <PresentationFormat>Personalizado</PresentationFormat>
  <Paragraphs>43</Paragraphs>
  <Slides>1</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vt:i4>
      </vt:variant>
    </vt:vector>
  </HeadingPairs>
  <TitlesOfParts>
    <vt:vector size="6" baseType="lpstr">
      <vt:lpstr>Arial</vt:lpstr>
      <vt:lpstr>Calibri</vt:lpstr>
      <vt:lpstr>Calibri Light</vt:lpstr>
      <vt:lpstr>Lora</vt:lpstr>
      <vt:lpstr>Tema de Office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Julian Garcia</dc:creator>
  <cp:lastModifiedBy>Julian Garcia</cp:lastModifiedBy>
  <cp:revision>25</cp:revision>
  <dcterms:created xsi:type="dcterms:W3CDTF">2022-11-16T03:45:40Z</dcterms:created>
  <dcterms:modified xsi:type="dcterms:W3CDTF">2022-11-21T01:49:19Z</dcterms:modified>
</cp:coreProperties>
</file>

<file path=docProps/thumbnail.jpeg>
</file>